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p:sldMasterIdLst>
    <p:sldMasterId id="2147485637" r:id="rId1"/>
    <p:sldMasterId id="2147486039" r:id="rId2"/>
    <p:sldMasterId id="2147486057" r:id="rId3"/>
  </p:sldMasterIdLst>
  <p:notesMasterIdLst>
    <p:notesMasterId r:id="rId43"/>
  </p:notesMasterIdLst>
  <p:handoutMasterIdLst>
    <p:handoutMasterId r:id="rId44"/>
  </p:handoutMasterIdLst>
  <p:sldIdLst>
    <p:sldId id="273" r:id="rId4"/>
    <p:sldId id="482" r:id="rId5"/>
    <p:sldId id="349" r:id="rId6"/>
    <p:sldId id="479" r:id="rId7"/>
    <p:sldId id="456" r:id="rId8"/>
    <p:sldId id="352" r:id="rId9"/>
    <p:sldId id="472" r:id="rId10"/>
    <p:sldId id="474" r:id="rId11"/>
    <p:sldId id="478" r:id="rId12"/>
    <p:sldId id="477" r:id="rId13"/>
    <p:sldId id="483" r:id="rId14"/>
    <p:sldId id="462" r:id="rId15"/>
    <p:sldId id="480" r:id="rId16"/>
    <p:sldId id="481" r:id="rId17"/>
    <p:sldId id="424" r:id="rId18"/>
    <p:sldId id="417" r:id="rId19"/>
    <p:sldId id="441" r:id="rId20"/>
    <p:sldId id="392" r:id="rId21"/>
    <p:sldId id="450" r:id="rId22"/>
    <p:sldId id="451" r:id="rId23"/>
    <p:sldId id="458" r:id="rId24"/>
    <p:sldId id="442" r:id="rId25"/>
    <p:sldId id="403" r:id="rId26"/>
    <p:sldId id="404" r:id="rId27"/>
    <p:sldId id="420" r:id="rId28"/>
    <p:sldId id="406" r:id="rId29"/>
    <p:sldId id="431" r:id="rId30"/>
    <p:sldId id="433" r:id="rId31"/>
    <p:sldId id="475" r:id="rId32"/>
    <p:sldId id="408" r:id="rId33"/>
    <p:sldId id="459" r:id="rId34"/>
    <p:sldId id="466" r:id="rId35"/>
    <p:sldId id="468" r:id="rId36"/>
    <p:sldId id="464" r:id="rId37"/>
    <p:sldId id="465" r:id="rId38"/>
    <p:sldId id="373" r:id="rId39"/>
    <p:sldId id="443" r:id="rId40"/>
    <p:sldId id="434" r:id="rId41"/>
    <p:sldId id="432" r:id="rId42"/>
  </p:sldIdLst>
  <p:sldSz cx="9144000" cy="5143500" type="screen16x9"/>
  <p:notesSz cx="6858000" cy="9144000"/>
  <p:defaultTex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177"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354"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532"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709"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5886" algn="l" defTabSz="914354" rtl="0" eaLnBrk="1" latinLnBrk="0" hangingPunct="1">
      <a:defRPr sz="800" kern="1200">
        <a:solidFill>
          <a:schemeClr val="tx1"/>
        </a:solidFill>
        <a:latin typeface="Arial" pitchFamily="34" charset="0"/>
        <a:ea typeface="ＭＳ Ｐゴシック" pitchFamily="34" charset="-128"/>
        <a:cs typeface="+mn-cs"/>
      </a:defRPr>
    </a:lvl6pPr>
    <a:lvl7pPr marL="2743063" algn="l" defTabSz="914354" rtl="0" eaLnBrk="1" latinLnBrk="0" hangingPunct="1">
      <a:defRPr sz="800" kern="1200">
        <a:solidFill>
          <a:schemeClr val="tx1"/>
        </a:solidFill>
        <a:latin typeface="Arial" pitchFamily="34" charset="0"/>
        <a:ea typeface="ＭＳ Ｐゴシック" pitchFamily="34" charset="-128"/>
        <a:cs typeface="+mn-cs"/>
      </a:defRPr>
    </a:lvl7pPr>
    <a:lvl8pPr marL="3200240" algn="l" defTabSz="914354" rtl="0" eaLnBrk="1" latinLnBrk="0" hangingPunct="1">
      <a:defRPr sz="800" kern="1200">
        <a:solidFill>
          <a:schemeClr val="tx1"/>
        </a:solidFill>
        <a:latin typeface="Arial" pitchFamily="34" charset="0"/>
        <a:ea typeface="ＭＳ Ｐゴシック" pitchFamily="34" charset="-128"/>
        <a:cs typeface="+mn-cs"/>
      </a:defRPr>
    </a:lvl8pPr>
    <a:lvl9pPr marL="3657417" algn="l" defTabSz="914354" rtl="0" eaLnBrk="1" latinLnBrk="0" hangingPunct="1">
      <a:defRPr sz="800" kern="1200">
        <a:solidFill>
          <a:schemeClr val="tx1"/>
        </a:solidFill>
        <a:latin typeface="Arial" pitchFamily="34" charset="0"/>
        <a:ea typeface="ＭＳ Ｐゴシック" pitchFamily="34" charset="-128"/>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CC66"/>
    <a:srgbClr val="FFCC99"/>
    <a:srgbClr val="C4846C"/>
    <a:srgbClr val="FFB283"/>
    <a:srgbClr val="7F762F"/>
    <a:srgbClr val="E3E76B"/>
    <a:srgbClr val="984B22"/>
    <a:srgbClr val="FDB813"/>
    <a:srgbClr val="65C8CF"/>
    <a:srgbClr val="3F56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7" autoAdjust="0"/>
    <p:restoredTop sz="88451" autoAdjust="0"/>
  </p:normalViewPr>
  <p:slideViewPr>
    <p:cSldViewPr snapToGrid="0">
      <p:cViewPr>
        <p:scale>
          <a:sx n="121" d="100"/>
          <a:sy n="121" d="100"/>
        </p:scale>
        <p:origin x="-1808" y="-640"/>
      </p:cViewPr>
      <p:guideLst>
        <p:guide orient="horz" pos="1620"/>
        <p:guide pos="3008"/>
      </p:guideLst>
    </p:cSldViewPr>
  </p:slideViewPr>
  <p:outlineViewPr>
    <p:cViewPr>
      <p:scale>
        <a:sx n="33" d="100"/>
        <a:sy n="33" d="100"/>
      </p:scale>
      <p:origin x="0" y="13536"/>
    </p:cViewPr>
  </p:outlineViewPr>
  <p:notesTextViewPr>
    <p:cViewPr>
      <p:scale>
        <a:sx n="1" d="1"/>
        <a:sy n="1" d="1"/>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Series 1</c:v>
                </c:pt>
              </c:strCache>
            </c:strRef>
          </c:tx>
          <c:spPr>
            <a:ln>
              <a:solidFill>
                <a:schemeClr val="accent6">
                  <a:lumMod val="25000"/>
                </a:schemeClr>
              </a:solidFill>
            </a:ln>
          </c:spPr>
          <c:marker>
            <c:spPr>
              <a:solidFill>
                <a:schemeClr val="accent6">
                  <a:lumMod val="25000"/>
                </a:schemeClr>
              </a:solidFill>
              <a:ln>
                <a:solidFill>
                  <a:schemeClr val="accent6">
                    <a:lumMod val="25000"/>
                  </a:schemeClr>
                </a:solidFill>
              </a:ln>
            </c:spPr>
          </c:marker>
          <c:cat>
            <c:numRef>
              <c:f>Sheet1!$A$2:$A$16</c:f>
              <c:numCache>
                <c:formatCode>General</c:formatCode>
                <c:ptCount val="15"/>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numCache>
            </c:numRef>
          </c:cat>
          <c:val>
            <c:numRef>
              <c:f>Sheet1!$B$2:$B$16</c:f>
              <c:numCache>
                <c:formatCode>0%</c:formatCode>
                <c:ptCount val="15"/>
                <c:pt idx="0">
                  <c:v>0.325</c:v>
                </c:pt>
                <c:pt idx="1">
                  <c:v>0.176</c:v>
                </c:pt>
                <c:pt idx="2">
                  <c:v>0.114</c:v>
                </c:pt>
                <c:pt idx="3">
                  <c:v>0.081</c:v>
                </c:pt>
                <c:pt idx="4">
                  <c:v>0.061</c:v>
                </c:pt>
                <c:pt idx="5">
                  <c:v>0.044</c:v>
                </c:pt>
                <c:pt idx="6">
                  <c:v>0.035</c:v>
                </c:pt>
                <c:pt idx="7">
                  <c:v>0.031</c:v>
                </c:pt>
                <c:pt idx="8">
                  <c:v>0.026</c:v>
                </c:pt>
                <c:pt idx="9">
                  <c:v>0.024</c:v>
                </c:pt>
                <c:pt idx="10">
                  <c:v>0.01</c:v>
                </c:pt>
                <c:pt idx="11">
                  <c:v>0.008</c:v>
                </c:pt>
                <c:pt idx="12">
                  <c:v>0.007</c:v>
                </c:pt>
                <c:pt idx="13">
                  <c:v>0.006</c:v>
                </c:pt>
                <c:pt idx="14">
                  <c:v>0.004</c:v>
                </c:pt>
              </c:numCache>
            </c:numRef>
          </c:val>
          <c:smooth val="0"/>
        </c:ser>
        <c:dLbls>
          <c:showLegendKey val="0"/>
          <c:showVal val="0"/>
          <c:showCatName val="0"/>
          <c:showSerName val="0"/>
          <c:showPercent val="0"/>
          <c:showBubbleSize val="0"/>
        </c:dLbls>
        <c:marker val="1"/>
        <c:smooth val="0"/>
        <c:axId val="-2084838488"/>
        <c:axId val="-2084153384"/>
      </c:lineChart>
      <c:catAx>
        <c:axId val="-2084838488"/>
        <c:scaling>
          <c:orientation val="minMax"/>
        </c:scaling>
        <c:delete val="0"/>
        <c:axPos val="b"/>
        <c:title>
          <c:tx>
            <c:rich>
              <a:bodyPr/>
              <a:lstStyle/>
              <a:p>
                <a:pPr>
                  <a:defRPr/>
                </a:pPr>
                <a:r>
                  <a:rPr lang="en-US"/>
                  <a:t>Search Rank Position on Page 1</a:t>
                </a:r>
              </a:p>
            </c:rich>
          </c:tx>
          <c:layout/>
          <c:overlay val="0"/>
        </c:title>
        <c:numFmt formatCode="General" sourceLinked="1"/>
        <c:majorTickMark val="out"/>
        <c:minorTickMark val="none"/>
        <c:tickLblPos val="nextTo"/>
        <c:crossAx val="-2084153384"/>
        <c:crosses val="autoZero"/>
        <c:auto val="1"/>
        <c:lblAlgn val="ctr"/>
        <c:lblOffset val="100"/>
        <c:noMultiLvlLbl val="0"/>
      </c:catAx>
      <c:valAx>
        <c:axId val="-2084153384"/>
        <c:scaling>
          <c:orientation val="minMax"/>
        </c:scaling>
        <c:delete val="0"/>
        <c:axPos val="l"/>
        <c:majorGridlines/>
        <c:title>
          <c:tx>
            <c:rich>
              <a:bodyPr rot="-5400000" vert="horz"/>
              <a:lstStyle/>
              <a:p>
                <a:pPr>
                  <a:defRPr/>
                </a:pPr>
                <a:r>
                  <a:rPr lang="en-US" dirty="0" smtClean="0"/>
                  <a:t>% of Google Traffic</a:t>
                </a:r>
                <a:endParaRPr lang="en-US" dirty="0"/>
              </a:p>
            </c:rich>
          </c:tx>
          <c:layout>
            <c:manualLayout>
              <c:xMode val="edge"/>
              <c:yMode val="edge"/>
              <c:x val="0.0201115888624254"/>
              <c:y val="0.0956206271885087"/>
            </c:manualLayout>
          </c:layout>
          <c:overlay val="0"/>
        </c:title>
        <c:numFmt formatCode="0%" sourceLinked="1"/>
        <c:majorTickMark val="out"/>
        <c:minorTickMark val="none"/>
        <c:tickLblPos val="nextTo"/>
        <c:crossAx val="-2084838488"/>
        <c:crosses val="autoZero"/>
        <c:crossBetween val="between"/>
      </c:valAx>
    </c:plotArea>
    <c:plotVisOnly val="1"/>
    <c:dispBlanksAs val="gap"/>
    <c:showDLblsOverMax val="0"/>
  </c:chart>
  <c:spPr>
    <a:solidFill>
      <a:schemeClr val="bg1"/>
    </a:solidFill>
  </c:spPr>
  <c:txPr>
    <a:bodyPr/>
    <a:lstStyle/>
    <a:p>
      <a:pPr>
        <a:defRPr sz="14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Series 1</c:v>
                </c:pt>
              </c:strCache>
            </c:strRef>
          </c:tx>
          <c:spPr>
            <a:ln>
              <a:solidFill>
                <a:schemeClr val="accent6">
                  <a:lumMod val="25000"/>
                </a:schemeClr>
              </a:solidFill>
            </a:ln>
          </c:spPr>
          <c:marker>
            <c:spPr>
              <a:solidFill>
                <a:schemeClr val="accent6">
                  <a:lumMod val="25000"/>
                </a:schemeClr>
              </a:solidFill>
              <a:ln>
                <a:solidFill>
                  <a:schemeClr val="accent6">
                    <a:lumMod val="25000"/>
                  </a:schemeClr>
                </a:solidFill>
              </a:ln>
            </c:spPr>
          </c:marker>
          <c:cat>
            <c:numRef>
              <c:f>Sheet1!$A$2:$A$16</c:f>
              <c:numCache>
                <c:formatCode>General</c:formatCode>
                <c:ptCount val="15"/>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numCache>
            </c:numRef>
          </c:cat>
          <c:val>
            <c:numRef>
              <c:f>Sheet1!$B$2:$B$16</c:f>
              <c:numCache>
                <c:formatCode>0%</c:formatCode>
                <c:ptCount val="15"/>
                <c:pt idx="0">
                  <c:v>0.325</c:v>
                </c:pt>
                <c:pt idx="1">
                  <c:v>0.176</c:v>
                </c:pt>
                <c:pt idx="2">
                  <c:v>0.114</c:v>
                </c:pt>
                <c:pt idx="3">
                  <c:v>0.081</c:v>
                </c:pt>
                <c:pt idx="4">
                  <c:v>0.061</c:v>
                </c:pt>
                <c:pt idx="5">
                  <c:v>0.044</c:v>
                </c:pt>
                <c:pt idx="6">
                  <c:v>0.035</c:v>
                </c:pt>
                <c:pt idx="7">
                  <c:v>0.031</c:v>
                </c:pt>
                <c:pt idx="8">
                  <c:v>0.026</c:v>
                </c:pt>
                <c:pt idx="9">
                  <c:v>0.024</c:v>
                </c:pt>
                <c:pt idx="10">
                  <c:v>0.01</c:v>
                </c:pt>
                <c:pt idx="11">
                  <c:v>0.008</c:v>
                </c:pt>
                <c:pt idx="12">
                  <c:v>0.007</c:v>
                </c:pt>
                <c:pt idx="13">
                  <c:v>0.006</c:v>
                </c:pt>
                <c:pt idx="14">
                  <c:v>0.004</c:v>
                </c:pt>
              </c:numCache>
            </c:numRef>
          </c:val>
          <c:smooth val="0"/>
        </c:ser>
        <c:dLbls>
          <c:showLegendKey val="0"/>
          <c:showVal val="0"/>
          <c:showCatName val="0"/>
          <c:showSerName val="0"/>
          <c:showPercent val="0"/>
          <c:showBubbleSize val="0"/>
        </c:dLbls>
        <c:marker val="1"/>
        <c:smooth val="0"/>
        <c:axId val="-2083281112"/>
        <c:axId val="-2083288488"/>
      </c:lineChart>
      <c:catAx>
        <c:axId val="-2083281112"/>
        <c:scaling>
          <c:orientation val="minMax"/>
        </c:scaling>
        <c:delete val="0"/>
        <c:axPos val="b"/>
        <c:title>
          <c:tx>
            <c:rich>
              <a:bodyPr/>
              <a:lstStyle/>
              <a:p>
                <a:pPr>
                  <a:defRPr/>
                </a:pPr>
                <a:r>
                  <a:rPr lang="en-US"/>
                  <a:t>Search Rank Position on Page 1</a:t>
                </a:r>
              </a:p>
            </c:rich>
          </c:tx>
          <c:layout/>
          <c:overlay val="0"/>
        </c:title>
        <c:numFmt formatCode="General" sourceLinked="1"/>
        <c:majorTickMark val="out"/>
        <c:minorTickMark val="none"/>
        <c:tickLblPos val="nextTo"/>
        <c:crossAx val="-2083288488"/>
        <c:crosses val="autoZero"/>
        <c:auto val="1"/>
        <c:lblAlgn val="ctr"/>
        <c:lblOffset val="100"/>
        <c:noMultiLvlLbl val="0"/>
      </c:catAx>
      <c:valAx>
        <c:axId val="-2083288488"/>
        <c:scaling>
          <c:orientation val="minMax"/>
        </c:scaling>
        <c:delete val="0"/>
        <c:axPos val="l"/>
        <c:majorGridlines/>
        <c:title>
          <c:tx>
            <c:rich>
              <a:bodyPr rot="-5400000" vert="horz"/>
              <a:lstStyle/>
              <a:p>
                <a:pPr>
                  <a:defRPr/>
                </a:pPr>
                <a:r>
                  <a:rPr lang="en-US" dirty="0" smtClean="0"/>
                  <a:t>% of Google Traffic</a:t>
                </a:r>
                <a:endParaRPr lang="en-US" dirty="0">
                  <a:solidFill>
                    <a:srgbClr val="FF0000"/>
                  </a:solidFill>
                </a:endParaRPr>
              </a:p>
            </c:rich>
          </c:tx>
          <c:layout>
            <c:manualLayout>
              <c:xMode val="edge"/>
              <c:yMode val="edge"/>
              <c:x val="0.0201115888624254"/>
              <c:y val="0.0956206271885087"/>
            </c:manualLayout>
          </c:layout>
          <c:overlay val="0"/>
        </c:title>
        <c:numFmt formatCode="0%" sourceLinked="1"/>
        <c:majorTickMark val="out"/>
        <c:minorTickMark val="none"/>
        <c:tickLblPos val="nextTo"/>
        <c:crossAx val="-2083281112"/>
        <c:crosses val="autoZero"/>
        <c:crossBetween val="between"/>
      </c:valAx>
    </c:plotArea>
    <c:plotVisOnly val="1"/>
    <c:dispBlanksAs val="gap"/>
    <c:showDLblsOverMax val="0"/>
  </c:chart>
  <c:spPr>
    <a:solidFill>
      <a:schemeClr val="bg1"/>
    </a:solidFill>
  </c:spPr>
  <c:txPr>
    <a:bodyPr/>
    <a:lstStyle/>
    <a:p>
      <a:pPr>
        <a:defRPr sz="14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Q9</c:v>
                </c:pt>
              </c:strCache>
            </c:strRef>
          </c:tx>
          <c:spPr>
            <a:solidFill>
              <a:schemeClr val="tx2"/>
            </a:solidFill>
          </c:spPr>
          <c:dPt>
            <c:idx val="0"/>
            <c:bubble3D val="0"/>
          </c:dPt>
          <c:dPt>
            <c:idx val="1"/>
            <c:bubble3D val="0"/>
            <c:spPr>
              <a:solidFill>
                <a:schemeClr val="bg2"/>
              </a:solidFill>
            </c:spPr>
          </c:dPt>
          <c:dLbls>
            <c:dLbl>
              <c:idx val="0"/>
              <c:layout>
                <c:manualLayout>
                  <c:x val="-0.0912078570893008"/>
                  <c:y val="-0.184958531180753"/>
                </c:manualLayout>
              </c:layout>
              <c:spPr>
                <a:noFill/>
                <a:ln>
                  <a:noFill/>
                </a:ln>
                <a:effectLst/>
              </c:spPr>
              <c:txPr>
                <a:bodyPr/>
                <a:lstStyle/>
                <a:p>
                  <a:pPr>
                    <a:defRPr>
                      <a:solidFill>
                        <a:srgbClr val="FFFFFF"/>
                      </a:solidFill>
                    </a:defRPr>
                  </a:pPr>
                  <a:endParaRPr lang="en-US"/>
                </a:p>
              </c:txPr>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showLegendKey val="0"/>
            <c:showVal val="0"/>
            <c:showCatName val="0"/>
            <c:showSerName val="0"/>
            <c:showPercent val="1"/>
            <c:showBubbleSize val="0"/>
            <c:showLeaderLines val="0"/>
            <c:extLst>
              <c:ext xmlns:c15="http://schemas.microsoft.com/office/drawing/2012/chart" uri="{CE6537A1-D6FC-4f65-9D91-7224C49458BB}">
                <c15:layout/>
              </c:ext>
            </c:extLst>
          </c:dLbls>
          <c:cat>
            <c:strRef>
              <c:f>Sheet1!$A$2:$A$3</c:f>
              <c:strCache>
                <c:ptCount val="2"/>
                <c:pt idx="0">
                  <c:v>A1</c:v>
                </c:pt>
                <c:pt idx="1">
                  <c:v>A2</c:v>
                </c:pt>
              </c:strCache>
            </c:strRef>
          </c:cat>
          <c:val>
            <c:numRef>
              <c:f>Sheet1!$B$2:$B$3</c:f>
              <c:numCache>
                <c:formatCode>General</c:formatCode>
                <c:ptCount val="2"/>
                <c:pt idx="0">
                  <c:v>94.5</c:v>
                </c:pt>
                <c:pt idx="1">
                  <c:v>5.5</c:v>
                </c:pt>
              </c:numCache>
            </c:numRef>
          </c:val>
        </c:ser>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0AE9A6B-B50D-CF4C-A4AE-EC349810BA33}" type="datetimeFigureOut">
              <a:rPr lang="en-US" smtClean="0"/>
              <a:t>12/4/14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FA03C1-E655-0644-AC0C-15A24D1D8DDC}" type="slidenum">
              <a:rPr lang="en-US" smtClean="0"/>
              <a:t>‹#›</a:t>
            </a:fld>
            <a:endParaRPr lang="en-US"/>
          </a:p>
        </p:txBody>
      </p:sp>
    </p:spTree>
    <p:extLst>
      <p:ext uri="{BB962C8B-B14F-4D97-AF65-F5344CB8AC3E}">
        <p14:creationId xmlns:p14="http://schemas.microsoft.com/office/powerpoint/2010/main" val="25494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latin typeface="Arial" pitchFamily="34" charset="0"/>
                <a:ea typeface="ＭＳ Ｐゴシック" pitchFamily="34"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fld id="{4A3F72F4-82CD-4731-AA7D-5F7B1DD3C3A6}" type="datetimeFigureOut">
              <a:rPr lang="en-US"/>
              <a:pPr/>
              <a:t>12/4/14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0" hangingPunct="0">
              <a:defRPr sz="1200">
                <a:latin typeface="Arial" pitchFamily="34" charset="0"/>
                <a:ea typeface="ＭＳ Ｐゴシック" pitchFamily="34"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1200"/>
            </a:lvl1pPr>
          </a:lstStyle>
          <a:p>
            <a:fld id="{2F0764A3-BD60-4E39-AC8E-EFF3277A5F13}" type="slidenum">
              <a:rPr lang="en-US"/>
              <a:pPr/>
              <a:t>‹#›</a:t>
            </a:fld>
            <a:endParaRPr lang="en-US"/>
          </a:p>
        </p:txBody>
      </p:sp>
    </p:spTree>
    <p:extLst>
      <p:ext uri="{BB962C8B-B14F-4D97-AF65-F5344CB8AC3E}">
        <p14:creationId xmlns:p14="http://schemas.microsoft.com/office/powerpoint/2010/main" val="39517419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177"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354"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532"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709"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5886" algn="l" defTabSz="914354" rtl="0" eaLnBrk="1" latinLnBrk="0" hangingPunct="1">
      <a:defRPr sz="1200" kern="1200">
        <a:solidFill>
          <a:schemeClr val="tx1"/>
        </a:solidFill>
        <a:latin typeface="+mn-lt"/>
        <a:ea typeface="+mn-ea"/>
        <a:cs typeface="+mn-cs"/>
      </a:defRPr>
    </a:lvl6pPr>
    <a:lvl7pPr marL="2743063"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7" algn="l" defTabSz="9143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405326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Keyword performance = keyword breadth, density, etc.</a:t>
            </a:r>
          </a:p>
          <a:p>
            <a:r>
              <a:rPr lang="en-US" baseline="0" dirty="0" smtClean="0"/>
              <a:t>15-28% is a realistic target for lift to product page traffic from organic search (not overall site traffic lift or lift to all organic site wide traffic).  The 163%, 200%, etc. lift figures are from sites with little to no SEO optimization and those figures may lack credibility to a client with a highly optimized site…it is OK to mention them but just be aware of why those were so high.</a:t>
            </a:r>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060491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interpret chart:  Y axis is NOT click through rate (Google doesn’t release that data) but it is a proxy.  It shows the % of Google search traffic to a given page that comes from each search rank position.   E.g., 33% of all Google search traffic to page X came from links that were in position 1.  17% came from links in position 2.  The higher the rank, the greater the likelihood it’ll drive traffic.</a:t>
            </a:r>
            <a:endParaRPr lang="en-US" dirty="0" smtClean="0"/>
          </a:p>
          <a:p>
            <a:endParaRPr lang="en-US" dirty="0" smtClean="0"/>
          </a:p>
          <a:p>
            <a:r>
              <a:rPr lang="en-US" dirty="0" smtClean="0"/>
              <a:t>http://</a:t>
            </a:r>
            <a:r>
              <a:rPr lang="en-US" dirty="0" err="1" smtClean="0"/>
              <a:t>chitika.com</a:t>
            </a:r>
            <a:r>
              <a:rPr lang="en-US" dirty="0" smtClean="0"/>
              <a:t>/</a:t>
            </a:r>
            <a:r>
              <a:rPr lang="en-US" dirty="0" err="1" smtClean="0"/>
              <a:t>google</a:t>
            </a:r>
            <a:r>
              <a:rPr lang="en-US" dirty="0" smtClean="0"/>
              <a:t>-positioning-value</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BV Study notes: July 2014 survey results from 400 consumers around the world, showing them various SERP pages with and without stars and asking which link, if any, they were most likely to click</a:t>
            </a:r>
          </a:p>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060491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a:t>
            </a:r>
            <a:r>
              <a:rPr lang="en-US" baseline="0" dirty="0" smtClean="0"/>
              <a:t>s – Page 1 – Bazaarvoice loads 8 reviews because we know most people read 7 or 8 reviews, and it keeps page loads quick.  This helps you win where you are competing today, i.e., driving traffic to a product detail page, by providing fresh content and lowering duplicate and static content.</a:t>
            </a:r>
          </a:p>
          <a:p>
            <a:endParaRPr lang="en-US" baseline="0" dirty="0" smtClean="0"/>
          </a:p>
          <a:p>
            <a:r>
              <a:rPr lang="en-US" baseline="0" dirty="0" smtClean="0"/>
              <a:t>Reviews – Page 2 – Bazaarvoice loads 30 reviews.  We know only 5% of users click beyond the first page of reviews, but for those that do, they are doing deep research and Page 2 is therefore more likely to give them the answer.  And we know 7% of search terms include “review”, so this helps you win where you are not competing today, capturing traffic for reviews keywords and long tail keywords, in addition to allowing the “deep researcher” to find their answers.</a:t>
            </a:r>
          </a:p>
          <a:p>
            <a:endParaRPr lang="en-US" dirty="0" smtClean="0"/>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060491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doesn’t make sense for clients</a:t>
            </a:r>
            <a:r>
              <a:rPr lang="en-US" baseline="0" dirty="0" smtClean="0"/>
              <a:t> to optimize for long tail keywords because the ROI isn’t there to do it manually (by definition, each individual long tail keyword phrase will receive little traffic).</a:t>
            </a:r>
          </a:p>
          <a:p>
            <a:r>
              <a:rPr lang="en-US" baseline="0" dirty="0" smtClean="0"/>
              <a:t>But Bazaarvoice can leverage the consumer reviews to improve long tail keyword performance and keyword performance where “reviews” are included (we know 7% of searches contain the keyword “reviews”)</a:t>
            </a:r>
          </a:p>
          <a:p>
            <a:endParaRPr lang="en-US" baseline="0" dirty="0" smtClean="0"/>
          </a:p>
          <a:p>
            <a:r>
              <a:rPr lang="en-US" baseline="0" dirty="0" smtClean="0"/>
              <a:t>Think of it as “Keyword Expansion”</a:t>
            </a:r>
          </a:p>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060491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pPr/>
              <a:t>20</a:t>
            </a:fld>
            <a:endParaRPr lang="en-US"/>
          </a:p>
        </p:txBody>
      </p:sp>
    </p:spTree>
    <p:extLst>
      <p:ext uri="{BB962C8B-B14F-4D97-AF65-F5344CB8AC3E}">
        <p14:creationId xmlns:p14="http://schemas.microsoft.com/office/powerpoint/2010/main" val="611306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to interpret chart:  Y axis is NOT click through rate (Google doesn’t release that data) but it is a proxy.  It shows the % of Google search traffic to a given page that comes from each search rank position.   E.g., 33% of all Google search traffic to page X came from links that were in position 1.  17% came from links in position 2.  The higher the rank, the greater the likelihood it’ll drive traffic.</a:t>
            </a:r>
            <a:endParaRPr lang="en-US" dirty="0" smtClean="0"/>
          </a:p>
          <a:p>
            <a:endParaRPr lang="en-US" dirty="0" smtClean="0"/>
          </a:p>
          <a:p>
            <a:r>
              <a:rPr lang="en-US" dirty="0" smtClean="0"/>
              <a:t>http://</a:t>
            </a:r>
            <a:r>
              <a:rPr lang="en-US" dirty="0" err="1" smtClean="0"/>
              <a:t>chitika.com</a:t>
            </a:r>
            <a:r>
              <a:rPr lang="en-US" dirty="0" smtClean="0"/>
              <a:t>/</a:t>
            </a:r>
            <a:r>
              <a:rPr lang="en-US" dirty="0" err="1" smtClean="0"/>
              <a:t>google</a:t>
            </a:r>
            <a:r>
              <a:rPr lang="en-US" dirty="0" smtClean="0"/>
              <a:t>-positioning-value</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BV Study notes: July 2014 survey results from 400 consumers around the world, showing them various SERP pages with and without stars and asking which link, if any, they were most likely to click</a:t>
            </a:r>
          </a:p>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060491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BV Study notes: July 2014 survey results from 400 consumers around the world, showing them various SERP pages with and without stars and asking which link, if any, they were most likely to click</a:t>
            </a:r>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060491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a:t>
            </a:r>
            <a:r>
              <a:rPr lang="en-US" dirty="0" err="1" smtClean="0"/>
              <a:t>Trustpilot</a:t>
            </a:r>
            <a:r>
              <a:rPr lang="en-US" dirty="0" smtClean="0"/>
              <a:t> reviews influence how high my website appears in Google Search Engine Results Pages (SERP)?</a:t>
            </a:r>
          </a:p>
          <a:p>
            <a:r>
              <a:rPr lang="en-US" dirty="0" smtClean="0"/>
              <a:t>Google is the only one in control of what impacts search engine results. As a result, </a:t>
            </a:r>
            <a:r>
              <a:rPr lang="en-US" dirty="0" err="1" smtClean="0"/>
              <a:t>Trustpilot</a:t>
            </a:r>
            <a:r>
              <a:rPr lang="en-US" dirty="0" smtClean="0"/>
              <a:t> can't tell or promise you anything about how this link will impact your Search Engine Results Pages (SERP).</a:t>
            </a:r>
          </a:p>
          <a:p>
            <a:r>
              <a:rPr lang="en-US" dirty="0" smtClean="0"/>
              <a:t>Top</a:t>
            </a:r>
          </a:p>
          <a:p>
            <a:r>
              <a:rPr lang="en-US" dirty="0" smtClean="0"/>
              <a:t> </a:t>
            </a:r>
          </a:p>
          <a:p>
            <a:r>
              <a:rPr lang="en-US" dirty="0" smtClean="0"/>
              <a:t>Which countries are currently covered by Google Seller Rating Extensions?</a:t>
            </a:r>
          </a:p>
          <a:p>
            <a:r>
              <a:rPr lang="en-US" dirty="0" smtClean="0"/>
              <a:t>At this time, Google has chosen to make Seller Ratings Extensions available for </a:t>
            </a:r>
            <a:r>
              <a:rPr lang="en-US" dirty="0" err="1" smtClean="0"/>
              <a:t>Google.de</a:t>
            </a:r>
            <a:r>
              <a:rPr lang="en-US" dirty="0" smtClean="0"/>
              <a:t> </a:t>
            </a:r>
            <a:r>
              <a:rPr lang="en-US" dirty="0" err="1" smtClean="0"/>
              <a:t>Google.co.uk</a:t>
            </a:r>
            <a:r>
              <a:rPr lang="en-US" dirty="0" smtClean="0"/>
              <a:t>, </a:t>
            </a:r>
            <a:r>
              <a:rPr lang="en-US" dirty="0" err="1" smtClean="0"/>
              <a:t>Google.com</a:t>
            </a:r>
            <a:r>
              <a:rPr lang="en-US" dirty="0" smtClean="0"/>
              <a:t>, </a:t>
            </a:r>
            <a:r>
              <a:rPr lang="en-US" dirty="0" err="1" smtClean="0"/>
              <a:t>Google.fr</a:t>
            </a:r>
            <a:r>
              <a:rPr lang="en-US" dirty="0" smtClean="0"/>
              <a:t> and </a:t>
            </a:r>
            <a:r>
              <a:rPr lang="en-US" dirty="0" err="1" smtClean="0"/>
              <a:t>Google.nl</a:t>
            </a:r>
            <a:endParaRPr lang="en-US" dirty="0" smtClean="0"/>
          </a:p>
          <a:p>
            <a:endParaRPr lang="en-US" dirty="0" smtClean="0"/>
          </a:p>
          <a:p>
            <a:r>
              <a:rPr lang="en-US" dirty="0" smtClean="0"/>
              <a:t>Where may </a:t>
            </a:r>
            <a:r>
              <a:rPr lang="en-US" dirty="0" err="1" smtClean="0"/>
              <a:t>Trustpilot</a:t>
            </a:r>
            <a:r>
              <a:rPr lang="en-US" dirty="0" smtClean="0"/>
              <a:t> reviews be seen in Google?</a:t>
            </a:r>
          </a:p>
          <a:p>
            <a:r>
              <a:rPr lang="en-US" dirty="0" smtClean="0"/>
              <a:t>The reviews your customers publish on </a:t>
            </a:r>
            <a:r>
              <a:rPr lang="en-US" dirty="0" err="1" smtClean="0"/>
              <a:t>Trustpilot</a:t>
            </a:r>
            <a:r>
              <a:rPr lang="en-US" dirty="0" smtClean="0"/>
              <a:t> may appear in 3 places:</a:t>
            </a:r>
          </a:p>
          <a:p>
            <a:endParaRPr lang="en-US" dirty="0" smtClean="0"/>
          </a:p>
          <a:p>
            <a:r>
              <a:rPr lang="en-US" dirty="0" smtClean="0"/>
              <a:t>Google’s normal organic search results</a:t>
            </a:r>
          </a:p>
          <a:p>
            <a:r>
              <a:rPr lang="en-US" dirty="0" smtClean="0"/>
              <a:t>Google Shopping Merchant Reviews</a:t>
            </a:r>
          </a:p>
          <a:p>
            <a:r>
              <a:rPr lang="en-US" dirty="0" smtClean="0"/>
              <a:t>Google </a:t>
            </a:r>
            <a:r>
              <a:rPr lang="en-US" dirty="0" err="1" smtClean="0"/>
              <a:t>AdWords</a:t>
            </a:r>
            <a:r>
              <a:rPr lang="en-US" dirty="0" smtClean="0"/>
              <a:t> Merchant Reviews</a:t>
            </a:r>
          </a:p>
          <a:p>
            <a:endParaRPr lang="en-US" baseline="0" dirty="0" smtClean="0"/>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060491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a:t>
            </a:r>
            <a:r>
              <a:rPr lang="en-US" dirty="0" err="1" smtClean="0"/>
              <a:t>Trustpilot</a:t>
            </a:r>
            <a:r>
              <a:rPr lang="en-US" dirty="0" smtClean="0"/>
              <a:t> reviews influence how high my website appears in Google Search Engine Results Pages (SERP)?</a:t>
            </a:r>
          </a:p>
          <a:p>
            <a:r>
              <a:rPr lang="en-US" dirty="0" smtClean="0"/>
              <a:t>Google is the only one in control of what impacts search engine results. As a result, </a:t>
            </a:r>
            <a:r>
              <a:rPr lang="en-US" dirty="0" err="1" smtClean="0"/>
              <a:t>Trustpilot</a:t>
            </a:r>
            <a:r>
              <a:rPr lang="en-US" dirty="0" smtClean="0"/>
              <a:t> can't tell or promise you anything about how this link will impact your Search Engine Results Pages (SERP).</a:t>
            </a:r>
          </a:p>
          <a:p>
            <a:r>
              <a:rPr lang="en-US" dirty="0" smtClean="0"/>
              <a:t>Top</a:t>
            </a:r>
          </a:p>
          <a:p>
            <a:r>
              <a:rPr lang="en-US" dirty="0" smtClean="0"/>
              <a:t> </a:t>
            </a:r>
          </a:p>
          <a:p>
            <a:r>
              <a:rPr lang="en-US" dirty="0" smtClean="0"/>
              <a:t>Which countries are currently covered by Google Seller Rating Extensions?</a:t>
            </a:r>
          </a:p>
          <a:p>
            <a:r>
              <a:rPr lang="en-US" dirty="0" smtClean="0"/>
              <a:t>At this time, Google has chosen to make Seller Ratings Extensions available for </a:t>
            </a:r>
            <a:r>
              <a:rPr lang="en-US" dirty="0" err="1" smtClean="0"/>
              <a:t>Google.de</a:t>
            </a:r>
            <a:r>
              <a:rPr lang="en-US" dirty="0" smtClean="0"/>
              <a:t> </a:t>
            </a:r>
            <a:r>
              <a:rPr lang="en-US" dirty="0" err="1" smtClean="0"/>
              <a:t>Google.co.uk</a:t>
            </a:r>
            <a:r>
              <a:rPr lang="en-US" dirty="0" smtClean="0"/>
              <a:t>, </a:t>
            </a:r>
            <a:r>
              <a:rPr lang="en-US" dirty="0" err="1" smtClean="0"/>
              <a:t>Google.com</a:t>
            </a:r>
            <a:r>
              <a:rPr lang="en-US" dirty="0" smtClean="0"/>
              <a:t>, </a:t>
            </a:r>
            <a:r>
              <a:rPr lang="en-US" dirty="0" err="1" smtClean="0"/>
              <a:t>Google.fr</a:t>
            </a:r>
            <a:r>
              <a:rPr lang="en-US" dirty="0" smtClean="0"/>
              <a:t> and </a:t>
            </a:r>
            <a:r>
              <a:rPr lang="en-US" dirty="0" err="1" smtClean="0"/>
              <a:t>Google.nl</a:t>
            </a:r>
            <a:endParaRPr lang="en-US" dirty="0" smtClean="0"/>
          </a:p>
          <a:p>
            <a:endParaRPr lang="en-US" dirty="0" smtClean="0"/>
          </a:p>
          <a:p>
            <a:r>
              <a:rPr lang="en-US" dirty="0" smtClean="0"/>
              <a:t>Where may </a:t>
            </a:r>
            <a:r>
              <a:rPr lang="en-US" dirty="0" err="1" smtClean="0"/>
              <a:t>Trustpilot</a:t>
            </a:r>
            <a:r>
              <a:rPr lang="en-US" dirty="0" smtClean="0"/>
              <a:t> reviews be seen in Google?</a:t>
            </a:r>
          </a:p>
          <a:p>
            <a:r>
              <a:rPr lang="en-US" dirty="0" smtClean="0"/>
              <a:t>The reviews your customers publish on </a:t>
            </a:r>
            <a:r>
              <a:rPr lang="en-US" dirty="0" err="1" smtClean="0"/>
              <a:t>Trustpilot</a:t>
            </a:r>
            <a:r>
              <a:rPr lang="en-US" dirty="0" smtClean="0"/>
              <a:t> may appear in 3 places:</a:t>
            </a:r>
          </a:p>
          <a:p>
            <a:endParaRPr lang="en-US" dirty="0" smtClean="0"/>
          </a:p>
          <a:p>
            <a:r>
              <a:rPr lang="en-US" dirty="0" smtClean="0"/>
              <a:t>Google’s normal organic search results</a:t>
            </a:r>
          </a:p>
          <a:p>
            <a:r>
              <a:rPr lang="en-US" dirty="0" smtClean="0"/>
              <a:t>Google Shopping Merchant Reviews</a:t>
            </a:r>
          </a:p>
          <a:p>
            <a:r>
              <a:rPr lang="en-US" dirty="0" smtClean="0"/>
              <a:t>Google </a:t>
            </a:r>
            <a:r>
              <a:rPr lang="en-US" dirty="0" err="1" smtClean="0"/>
              <a:t>AdWords</a:t>
            </a:r>
            <a:r>
              <a:rPr lang="en-US" dirty="0" smtClean="0"/>
              <a:t> Merchant Reviews</a:t>
            </a:r>
          </a:p>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pPr/>
              <a:t>25</a:t>
            </a:fld>
            <a:endParaRPr lang="en-US"/>
          </a:p>
        </p:txBody>
      </p:sp>
    </p:spTree>
    <p:extLst>
      <p:ext uri="{BB962C8B-B14F-4D97-AF65-F5344CB8AC3E}">
        <p14:creationId xmlns:p14="http://schemas.microsoft.com/office/powerpoint/2010/main" val="280464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pPr/>
              <a:t>27</a:t>
            </a:fld>
            <a:endParaRPr lang="en-US"/>
          </a:p>
        </p:txBody>
      </p:sp>
    </p:spTree>
    <p:extLst>
      <p:ext uri="{BB962C8B-B14F-4D97-AF65-F5344CB8AC3E}">
        <p14:creationId xmlns:p14="http://schemas.microsoft.com/office/powerpoint/2010/main" val="1472082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405326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pPr/>
              <a:t>28</a:t>
            </a:fld>
            <a:endParaRPr lang="en-US"/>
          </a:p>
        </p:txBody>
      </p:sp>
    </p:spTree>
    <p:extLst>
      <p:ext uri="{BB962C8B-B14F-4D97-AF65-F5344CB8AC3E}">
        <p14:creationId xmlns:p14="http://schemas.microsoft.com/office/powerpoint/2010/main" val="1472082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354" rtl="0" eaLnBrk="1" fontAlgn="auto" latinLnBrk="0" hangingPunct="1">
              <a:lnSpc>
                <a:spcPct val="100000"/>
              </a:lnSpc>
              <a:spcBef>
                <a:spcPts val="0"/>
              </a:spcBef>
              <a:spcAft>
                <a:spcPts val="0"/>
              </a:spcAft>
              <a:buClrTx/>
              <a:buSzTx/>
              <a:buFont typeface="Arial"/>
              <a:buNone/>
              <a:tabLst/>
              <a:defRPr/>
            </a:pPr>
            <a:r>
              <a:rPr lang="en-US" b="1" dirty="0" smtClean="0"/>
              <a:t>How to set up sharing of</a:t>
            </a:r>
            <a:r>
              <a:rPr lang="en-US" b="1" baseline="0" dirty="0" smtClean="0"/>
              <a:t> BV reviews for </a:t>
            </a:r>
            <a:r>
              <a:rPr lang="en-US" b="1" dirty="0" smtClean="0"/>
              <a:t>Google </a:t>
            </a:r>
            <a:r>
              <a:rPr lang="en-US" b="1" dirty="0" err="1" smtClean="0"/>
              <a:t>Shooping</a:t>
            </a:r>
            <a:r>
              <a:rPr lang="en-US" b="1" dirty="0" smtClean="0"/>
              <a:t> (as per the latest CS communication):</a:t>
            </a:r>
          </a:p>
          <a:p>
            <a:pPr marL="0" marR="0" lvl="1" indent="0" algn="l" defTabSz="914354" rtl="0" eaLnBrk="1" fontAlgn="auto" latinLnBrk="0" hangingPunct="1">
              <a:lnSpc>
                <a:spcPct val="100000"/>
              </a:lnSpc>
              <a:spcBef>
                <a:spcPts val="0"/>
              </a:spcBef>
              <a:spcAft>
                <a:spcPts val="0"/>
              </a:spcAft>
              <a:buClrTx/>
              <a:buSzTx/>
              <a:buFont typeface="Arial"/>
              <a:buNone/>
              <a:tabLst/>
              <a:defRPr/>
            </a:pPr>
            <a:endParaRPr lang="en-US" b="1" dirty="0" smtClean="0"/>
          </a:p>
          <a:p>
            <a:pPr marL="0" marR="0" lvl="1" indent="0" algn="l" defTabSz="914354" rtl="0" eaLnBrk="1" fontAlgn="auto" latinLnBrk="0" hangingPunct="1">
              <a:lnSpc>
                <a:spcPct val="100000"/>
              </a:lnSpc>
              <a:spcBef>
                <a:spcPts val="0"/>
              </a:spcBef>
              <a:spcAft>
                <a:spcPts val="0"/>
              </a:spcAft>
              <a:buClrTx/>
              <a:buSzTx/>
              <a:buFont typeface="Arial"/>
              <a:buNone/>
              <a:tabLst/>
              <a:defRPr/>
            </a:pPr>
            <a:r>
              <a:rPr lang="en-US" b="1" dirty="0" smtClean="0"/>
              <a:t>BV</a:t>
            </a:r>
          </a:p>
          <a:p>
            <a:pPr marL="285750" marR="0" lvl="1" indent="-285750" algn="l" defTabSz="914354" rtl="0" eaLnBrk="1" fontAlgn="auto" latinLnBrk="0" hangingPunct="1">
              <a:lnSpc>
                <a:spcPct val="100000"/>
              </a:lnSpc>
              <a:spcBef>
                <a:spcPts val="0"/>
              </a:spcBef>
              <a:spcAft>
                <a:spcPts val="0"/>
              </a:spcAft>
              <a:buClrTx/>
              <a:buSzTx/>
              <a:buFont typeface="Arial"/>
              <a:buChar char="•"/>
              <a:tabLst/>
              <a:defRPr/>
            </a:pPr>
            <a:r>
              <a:rPr lang="en-US" dirty="0" smtClean="0"/>
              <a:t>BV CSD to open a support case.</a:t>
            </a:r>
          </a:p>
          <a:p>
            <a:pPr marL="285750" marR="0" lvl="1" indent="-285750" algn="l" defTabSz="914354" rtl="0" eaLnBrk="1" fontAlgn="auto" latinLnBrk="0" hangingPunct="1">
              <a:lnSpc>
                <a:spcPct val="100000"/>
              </a:lnSpc>
              <a:spcBef>
                <a:spcPts val="0"/>
              </a:spcBef>
              <a:spcAft>
                <a:spcPts val="0"/>
              </a:spcAft>
              <a:buClrTx/>
              <a:buSzTx/>
              <a:buFont typeface="Arial"/>
              <a:buChar char="•"/>
              <a:tabLst/>
              <a:defRPr/>
            </a:pPr>
            <a:r>
              <a:rPr lang="en-US" dirty="0" smtClean="0"/>
              <a:t>Confirm</a:t>
            </a:r>
            <a:r>
              <a:rPr lang="en-US" baseline="0" dirty="0" smtClean="0"/>
              <a:t> client </a:t>
            </a:r>
            <a:r>
              <a:rPr lang="en-US" dirty="0" smtClean="0"/>
              <a:t>eligibility (&gt;3000 reviews).</a:t>
            </a:r>
          </a:p>
          <a:p>
            <a:pPr marL="285750" marR="0" lvl="1" indent="-285750" algn="l" defTabSz="914354" rtl="0" eaLnBrk="1" fontAlgn="auto" latinLnBrk="0" hangingPunct="1">
              <a:lnSpc>
                <a:spcPct val="100000"/>
              </a:lnSpc>
              <a:spcBef>
                <a:spcPts val="0"/>
              </a:spcBef>
              <a:spcAft>
                <a:spcPts val="0"/>
              </a:spcAft>
              <a:buClrTx/>
              <a:buSzTx/>
              <a:buFont typeface="Arial"/>
              <a:buChar char="•"/>
              <a:tabLst/>
              <a:defRPr/>
            </a:pPr>
            <a:r>
              <a:rPr lang="en-US" dirty="0" smtClean="0"/>
              <a:t>Notify Google to send the </a:t>
            </a:r>
            <a:r>
              <a:rPr lang="en-US" dirty="0" err="1" smtClean="0"/>
              <a:t>ToS</a:t>
            </a:r>
            <a:r>
              <a:rPr lang="en-US" dirty="0" smtClean="0"/>
              <a:t> to the Client.</a:t>
            </a:r>
          </a:p>
          <a:p>
            <a:pPr marL="0" marR="0" lvl="1" indent="0" algn="l" defTabSz="914354" rtl="0" eaLnBrk="1" fontAlgn="auto" latinLnBrk="0" hangingPunct="1">
              <a:lnSpc>
                <a:spcPct val="100000"/>
              </a:lnSpc>
              <a:spcBef>
                <a:spcPts val="0"/>
              </a:spcBef>
              <a:spcAft>
                <a:spcPts val="0"/>
              </a:spcAft>
              <a:buClrTx/>
              <a:buSzTx/>
              <a:buFont typeface="Arial"/>
              <a:buNone/>
              <a:tabLst/>
              <a:defRPr/>
            </a:pPr>
            <a:r>
              <a:rPr lang="en-US" b="1" dirty="0" smtClean="0"/>
              <a:t/>
            </a:r>
            <a:br>
              <a:rPr lang="en-US" b="1" dirty="0" smtClean="0"/>
            </a:br>
            <a:r>
              <a:rPr lang="en-US" b="1" dirty="0" smtClean="0"/>
              <a:t>Client:</a:t>
            </a:r>
          </a:p>
          <a:p>
            <a:pPr marL="285750" marR="0" lvl="1" indent="-285750" algn="l" defTabSz="914354" rtl="0" eaLnBrk="1" fontAlgn="auto" latinLnBrk="0" hangingPunct="1">
              <a:lnSpc>
                <a:spcPct val="100000"/>
              </a:lnSpc>
              <a:spcBef>
                <a:spcPts val="0"/>
              </a:spcBef>
              <a:spcAft>
                <a:spcPts val="0"/>
              </a:spcAft>
              <a:buClrTx/>
              <a:buSzTx/>
              <a:buFont typeface="Arial"/>
              <a:buChar char="•"/>
              <a:tabLst/>
              <a:defRPr/>
            </a:pPr>
            <a:r>
              <a:rPr lang="en-US" dirty="0" smtClean="0"/>
              <a:t>Client to have a technical point of contact. </a:t>
            </a:r>
          </a:p>
          <a:p>
            <a:pPr marL="285750" indent="-285750">
              <a:buFont typeface="Arial"/>
              <a:buChar char="•"/>
            </a:pPr>
            <a:r>
              <a:rPr lang="en-US" dirty="0" smtClean="0"/>
              <a:t>Client to accept Google Term of Services (</a:t>
            </a:r>
            <a:r>
              <a:rPr lang="en-US" dirty="0" err="1" smtClean="0"/>
              <a:t>ToS</a:t>
            </a:r>
            <a:r>
              <a:rPr lang="en-US" dirty="0" smtClean="0"/>
              <a:t>) sent directly by Google to the Client.</a:t>
            </a:r>
          </a:p>
          <a:p>
            <a:pPr marL="285750" marR="0" lvl="1" indent="-285750" algn="l" defTabSz="914354" rtl="0" eaLnBrk="1" fontAlgn="auto" latinLnBrk="0" hangingPunct="1">
              <a:lnSpc>
                <a:spcPct val="100000"/>
              </a:lnSpc>
              <a:spcBef>
                <a:spcPts val="0"/>
              </a:spcBef>
              <a:spcAft>
                <a:spcPts val="0"/>
              </a:spcAft>
              <a:buClrTx/>
              <a:buSzTx/>
              <a:buFont typeface="Arial"/>
              <a:buChar char="•"/>
              <a:tabLst/>
              <a:defRPr/>
            </a:pPr>
            <a:endParaRPr lang="en-US" dirty="0" smtClean="0"/>
          </a:p>
        </p:txBody>
      </p:sp>
      <p:sp>
        <p:nvSpPr>
          <p:cNvPr id="4" name="Slide Number Placeholder 3"/>
          <p:cNvSpPr>
            <a:spLocks noGrp="1"/>
          </p:cNvSpPr>
          <p:nvPr>
            <p:ph type="sldNum" sz="quarter" idx="10"/>
          </p:nvPr>
        </p:nvSpPr>
        <p:spPr/>
        <p:txBody>
          <a:bodyPr/>
          <a:lstStyle/>
          <a:p>
            <a:fld id="{2F0764A3-BD60-4E39-AC8E-EFF3277A5F13}" type="slidenum">
              <a:rPr lang="en-US" smtClean="0"/>
              <a:pPr/>
              <a:t>34</a:t>
            </a:fld>
            <a:endParaRPr lang="en-US"/>
          </a:p>
        </p:txBody>
      </p:sp>
    </p:spTree>
    <p:extLst>
      <p:ext uri="{BB962C8B-B14F-4D97-AF65-F5344CB8AC3E}">
        <p14:creationId xmlns:p14="http://schemas.microsoft.com/office/powerpoint/2010/main" val="3123772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while this is an “open program” from Google (meaning non-</a:t>
            </a:r>
            <a:r>
              <a:rPr lang="en-US" baseline="0" dirty="0" err="1" smtClean="0"/>
              <a:t>bazaarvoice</a:t>
            </a:r>
            <a:r>
              <a:rPr lang="en-US" baseline="0" dirty="0" smtClean="0"/>
              <a:t> clients can submit content), the majority of the reviews for many products come from Bazaarvoice clients.  In this example, 84 of the 86 reviews are from BV clients (Home Depot, LG and Best Buy).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pPr/>
              <a:t>36</a:t>
            </a:fld>
            <a:endParaRPr lang="en-US"/>
          </a:p>
        </p:txBody>
      </p:sp>
    </p:spTree>
    <p:extLst>
      <p:ext uri="{BB962C8B-B14F-4D97-AF65-F5344CB8AC3E}">
        <p14:creationId xmlns:p14="http://schemas.microsoft.com/office/powerpoint/2010/main" val="97714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Sources</a:t>
            </a:r>
          </a:p>
          <a:p>
            <a:r>
              <a:rPr lang="en-US" b="1" dirty="0" smtClean="0"/>
              <a:t>Keywords – 15% of searches have never been seen before by Google.  Supports long tail claim.</a:t>
            </a:r>
            <a:r>
              <a:rPr lang="en-US" b="1" baseline="0" dirty="0" smtClean="0"/>
              <a:t>  </a:t>
            </a:r>
            <a:r>
              <a:rPr lang="en-US" b="0" dirty="0" smtClean="0"/>
              <a:t>http://</a:t>
            </a:r>
            <a:r>
              <a:rPr lang="en-US" b="0" dirty="0" err="1" smtClean="0"/>
              <a:t>www.thinkwithgoogle.com</a:t>
            </a:r>
            <a:r>
              <a:rPr lang="en-US" b="0" dirty="0" smtClean="0"/>
              <a:t>/articles/how-advertisers-are-using-search-for-brand-</a:t>
            </a:r>
            <a:r>
              <a:rPr lang="en-US" b="0" dirty="0" err="1" smtClean="0"/>
              <a:t>building.html</a:t>
            </a:r>
            <a:endParaRPr lang="en-US" b="0" dirty="0" smtClean="0"/>
          </a:p>
          <a:p>
            <a:r>
              <a:rPr lang="en-US" b="1" dirty="0" smtClean="0"/>
              <a:t>GSR 17% lift </a:t>
            </a:r>
            <a:r>
              <a:rPr lang="en-US" dirty="0" smtClean="0"/>
              <a:t>- http://</a:t>
            </a:r>
            <a:r>
              <a:rPr lang="en-US" dirty="0" err="1" smtClean="0"/>
              <a:t>adwords.blogspot.com</a:t>
            </a:r>
            <a:r>
              <a:rPr lang="en-US" dirty="0" smtClean="0"/>
              <a:t>/2011/04/5-simple-ways-to-improve-your-adwords.html</a:t>
            </a:r>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smtClean="0"/>
              <a:t>Rich Snippet Stars 7-79% lift in intent to click in organic </a:t>
            </a:r>
            <a:r>
              <a:rPr lang="en-US" baseline="0" dirty="0" smtClean="0"/>
              <a:t>– results from Bazaarvoice study: July 2014 survey results from 400 consumers around the world, showing them various SERP page scenarios with and without rich snippet stars and asking which link, if any, they were most likely to click (results to be published in a future blog)</a:t>
            </a:r>
          </a:p>
          <a:p>
            <a:r>
              <a:rPr lang="en-US" b="1" dirty="0" smtClean="0"/>
              <a:t>15-28%</a:t>
            </a:r>
            <a:r>
              <a:rPr lang="en-US" b="1" baseline="0" dirty="0" smtClean="0"/>
              <a:t> lift in organic search traffic to PDP </a:t>
            </a:r>
            <a:r>
              <a:rPr lang="en-US" baseline="0" dirty="0" smtClean="0"/>
              <a:t>– compilation of BV case studies (see </a:t>
            </a:r>
            <a:r>
              <a:rPr lang="en-US" baseline="0" dirty="0" err="1" smtClean="0"/>
              <a:t>salesforce</a:t>
            </a:r>
            <a:r>
              <a:rPr lang="en-US" baseline="0" dirty="0" smtClean="0"/>
              <a:t>); using results from sites which were already optimized (the 163%, 200%, etc. lift from some case studies were from non-optimized sites and the numbers sound too big to be true)</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smtClean="0"/>
              <a:t>Product Ratings in PLA 11.6% lift in intent to click</a:t>
            </a:r>
            <a:r>
              <a:rPr lang="en-US" baseline="0" dirty="0" smtClean="0"/>
              <a:t>– results from Bazaarvoice study: July 2014 survey results from 400 consumers around the world, showing them various PLA scenarios with and without rich snippet stars and asking which link, if any, they were most likely to click</a:t>
            </a:r>
          </a:p>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pPr/>
              <a:t>5</a:t>
            </a:fld>
            <a:endParaRPr lang="en-US"/>
          </a:p>
        </p:txBody>
      </p:sp>
    </p:spTree>
    <p:extLst>
      <p:ext uri="{BB962C8B-B14F-4D97-AF65-F5344CB8AC3E}">
        <p14:creationId xmlns:p14="http://schemas.microsoft.com/office/powerpoint/2010/main" val="898447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pPr/>
              <a:t>6</a:t>
            </a:fld>
            <a:endParaRPr lang="en-US"/>
          </a:p>
        </p:txBody>
      </p:sp>
    </p:spTree>
    <p:extLst>
      <p:ext uri="{BB962C8B-B14F-4D97-AF65-F5344CB8AC3E}">
        <p14:creationId xmlns:p14="http://schemas.microsoft.com/office/powerpoint/2010/main" val="898447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pPr/>
              <a:t>7</a:t>
            </a:fld>
            <a:endParaRPr lang="en-US"/>
          </a:p>
        </p:txBody>
      </p:sp>
    </p:spTree>
    <p:extLst>
      <p:ext uri="{BB962C8B-B14F-4D97-AF65-F5344CB8AC3E}">
        <p14:creationId xmlns:p14="http://schemas.microsoft.com/office/powerpoint/2010/main" val="89844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0764A3-BD60-4E39-AC8E-EFF3277A5F13}" type="slidenum">
              <a:rPr lang="en-US" smtClean="0"/>
              <a:pPr/>
              <a:t>8</a:t>
            </a:fld>
            <a:endParaRPr lang="en-US"/>
          </a:p>
        </p:txBody>
      </p:sp>
    </p:spTree>
    <p:extLst>
      <p:ext uri="{BB962C8B-B14F-4D97-AF65-F5344CB8AC3E}">
        <p14:creationId xmlns:p14="http://schemas.microsoft.com/office/powerpoint/2010/main" val="1628803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0764A3-BD60-4E39-AC8E-EFF3277A5F13}" type="slidenum">
              <a:rPr lang="en-US" smtClean="0"/>
              <a:pPr/>
              <a:t>9</a:t>
            </a:fld>
            <a:endParaRPr lang="en-US"/>
          </a:p>
        </p:txBody>
      </p:sp>
    </p:spTree>
    <p:extLst>
      <p:ext uri="{BB962C8B-B14F-4D97-AF65-F5344CB8AC3E}">
        <p14:creationId xmlns:p14="http://schemas.microsoft.com/office/powerpoint/2010/main" val="1628803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405326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0764A3-BD60-4E39-AC8E-EFF3277A5F1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405326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emf"/><Relationship Id="rId3"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emf"/><Relationship Id="rId3" Type="http://schemas.openxmlformats.org/officeDocument/2006/relationships/image" Target="../media/image11.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emf"/><Relationship Id="rId3" Type="http://schemas.openxmlformats.org/officeDocument/2006/relationships/image" Target="../media/image11.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emf"/><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emf"/><Relationship Id="rId3" Type="http://schemas.openxmlformats.org/officeDocument/2006/relationships/image" Target="../media/image1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emf"/><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1" Type="http://schemas.openxmlformats.org/officeDocument/2006/relationships/slideMaster" Target="../slideMasters/slideMaster3.xml"/><Relationship Id="rId2" Type="http://schemas.openxmlformats.org/officeDocument/2006/relationships/image" Target="../media/image4.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2.wdp"/><Relationship Id="rId1" Type="http://schemas.openxmlformats.org/officeDocument/2006/relationships/slideMaster" Target="../slideMasters/slideMaster3.xml"/><Relationship Id="rId2" Type="http://schemas.openxmlformats.org/officeDocument/2006/relationships/image" Target="../media/image7.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no image">
    <p:spTree>
      <p:nvGrpSpPr>
        <p:cNvPr id="1" name=""/>
        <p:cNvGrpSpPr/>
        <p:nvPr/>
      </p:nvGrpSpPr>
      <p:grpSpPr>
        <a:xfrm>
          <a:off x="0" y="0"/>
          <a:ext cx="0" cy="0"/>
          <a:chOff x="0" y="0"/>
          <a:chExt cx="0" cy="0"/>
        </a:xfrm>
      </p:grpSpPr>
      <p:sp>
        <p:nvSpPr>
          <p:cNvPr id="31" name="Rectangle 30"/>
          <p:cNvSpPr/>
          <p:nvPr userDrawn="1"/>
        </p:nvSpPr>
        <p:spPr>
          <a:xfrm>
            <a:off x="0" y="0"/>
            <a:ext cx="9144000" cy="5143500"/>
          </a:xfrm>
          <a:prstGeom prst="rect">
            <a:avLst/>
          </a:prstGeom>
          <a:gradFill flip="none" rotWithShape="1">
            <a:gsLst>
              <a:gs pos="70000">
                <a:schemeClr val="accent1">
                  <a:shade val="70000"/>
                  <a:satMod val="150000"/>
                  <a:alpha val="0"/>
                </a:schemeClr>
              </a:gs>
              <a:gs pos="100000">
                <a:schemeClr val="tx1">
                  <a:alpha val="1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itle 24"/>
          <p:cNvSpPr>
            <a:spLocks noGrp="1"/>
          </p:cNvSpPr>
          <p:nvPr>
            <p:ph type="title"/>
          </p:nvPr>
        </p:nvSpPr>
        <p:spPr>
          <a:xfrm>
            <a:off x="704850" y="2476500"/>
            <a:ext cx="8102600" cy="838200"/>
          </a:xfrm>
          <a:prstGeom prst="rect">
            <a:avLst/>
          </a:prstGeom>
        </p:spPr>
        <p:txBody>
          <a:bodyPr anchor="ctr"/>
          <a:lstStyle>
            <a:lvl1pPr>
              <a:defRPr>
                <a:solidFill>
                  <a:srgbClr val="003D4C"/>
                </a:solidFill>
              </a:defRPr>
            </a:lvl1pPr>
          </a:lstStyle>
          <a:p>
            <a:r>
              <a:rPr lang="en-US" smtClean="0"/>
              <a:t>Click to edit Master title style</a:t>
            </a:r>
            <a:endParaRPr lang="en-US" dirty="0"/>
          </a:p>
        </p:txBody>
      </p:sp>
      <p:pic>
        <p:nvPicPr>
          <p:cNvPr id="3" name="Picture 2" descr="BV_Primary_FullColor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1050" y="882650"/>
            <a:ext cx="1340349" cy="1390545"/>
          </a:xfrm>
          <a:prstGeom prst="rect">
            <a:avLst/>
          </a:prstGeom>
        </p:spPr>
      </p:pic>
      <p:sp>
        <p:nvSpPr>
          <p:cNvPr id="11" name="TextBox 10"/>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12"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spTree>
    <p:extLst>
      <p:ext uri="{BB962C8B-B14F-4D97-AF65-F5344CB8AC3E}">
        <p14:creationId xmlns:p14="http://schemas.microsoft.com/office/powerpoint/2010/main" val="45269565"/>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orange divider">
    <p:spTree>
      <p:nvGrpSpPr>
        <p:cNvPr id="1" name=""/>
        <p:cNvGrpSpPr/>
        <p:nvPr/>
      </p:nvGrpSpPr>
      <p:grpSpPr>
        <a:xfrm>
          <a:off x="0" y="0"/>
          <a:ext cx="0" cy="0"/>
          <a:chOff x="0" y="0"/>
          <a:chExt cx="0" cy="0"/>
        </a:xfrm>
      </p:grpSpPr>
      <p:pic>
        <p:nvPicPr>
          <p:cNvPr id="2" name="Picture 1" descr="CUP0014021.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12501" b="3125"/>
          <a:stretch/>
        </p:blipFill>
        <p:spPr>
          <a:xfrm>
            <a:off x="0" y="0"/>
            <a:ext cx="914400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9" name="Picture 8"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1435599314"/>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pic>
        <p:nvPicPr>
          <p:cNvPr id="2" name="Picture 1" descr="blogger-woman.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t="15683"/>
          <a:stretch/>
        </p:blipFill>
        <p:spPr>
          <a:xfrm>
            <a:off x="-6350" y="0"/>
            <a:ext cx="915035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1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accent4">
                    <a:lumMod val="50000"/>
                  </a:schemeClr>
                </a:solidFill>
                <a:latin typeface="+mn-lt"/>
              </a:rPr>
              <a:pPr algn="ctr"/>
              <a:t>‹#›</a:t>
            </a:fld>
            <a:endParaRPr lang="en-US" sz="650" b="0" dirty="0">
              <a:solidFill>
                <a:schemeClr val="accent4">
                  <a:lumMod val="50000"/>
                </a:schemeClr>
              </a:solidFill>
              <a:latin typeface="+mn-lt"/>
            </a:endParaRPr>
          </a:p>
        </p:txBody>
      </p:sp>
      <p:sp>
        <p:nvSpPr>
          <p:cNvPr id="3"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
        <p:nvSpPr>
          <p:cNvPr id="16" name="TextBox 15"/>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17"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pic>
        <p:nvPicPr>
          <p:cNvPr id="8" name="Picture 7"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3931488805"/>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BV navy divider">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gradFill flip="none" rotWithShape="1">
            <a:gsLst>
              <a:gs pos="0">
                <a:schemeClr val="accent1">
                  <a:shade val="70000"/>
                  <a:satMod val="150000"/>
                  <a:alpha val="0"/>
                </a:schemeClr>
              </a:gs>
              <a:gs pos="100000">
                <a:schemeClr val="tx1">
                  <a:alpha val="1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 Placeholder 2"/>
          <p:cNvSpPr txBox="1">
            <a:spLocks/>
          </p:cNvSpPr>
          <p:nvPr userDrawn="1"/>
        </p:nvSpPr>
        <p:spPr>
          <a:xfrm>
            <a:off x="0" y="2628900"/>
            <a:ext cx="9144000" cy="1716390"/>
          </a:xfrm>
          <a:prstGeom prst="rect">
            <a:avLst/>
          </a:prstGeom>
          <a:solidFill>
            <a:schemeClr val="tx2"/>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rgbClr val="BFBFBF"/>
                </a:solidFill>
                <a:latin typeface="+mn-lt"/>
              </a:rPr>
              <a:pPr algn="ctr"/>
              <a:t>‹#›</a:t>
            </a:fld>
            <a:endParaRPr lang="en-US" sz="650" b="0" dirty="0">
              <a:solidFill>
                <a:srgbClr val="BFBFBF"/>
              </a:solidFill>
              <a:latin typeface="+mn-lt"/>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11" name="Picture 10"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extLst>
      <p:ext uri="{BB962C8B-B14F-4D97-AF65-F5344CB8AC3E}">
        <p14:creationId xmlns:p14="http://schemas.microsoft.com/office/powerpoint/2010/main" val="136224330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bullets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15900" y="1155700"/>
            <a:ext cx="8743950"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pic>
        <p:nvPicPr>
          <p:cNvPr id="5" name="Picture 4"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
        <p:nvSpPr>
          <p:cNvPr id="6" name="Rectangle 5"/>
          <p:cNvSpPr>
            <a:spLocks noChangeArrowheads="1"/>
          </p:cNvSpPr>
          <p:nvPr userDrawn="1"/>
        </p:nvSpPr>
        <p:spPr bwMode="auto">
          <a:xfrm>
            <a:off x="0" y="0"/>
            <a:ext cx="9144000" cy="114300"/>
          </a:xfrm>
          <a:prstGeom prst="rect">
            <a:avLst/>
          </a:prstGeom>
          <a:solidFill>
            <a:schemeClr val="tx2"/>
          </a:solidFill>
          <a:ln>
            <a:noFill/>
          </a:ln>
          <a:effectLst/>
          <a:extLst/>
        </p:spPr>
        <p:txBody>
          <a:bodyPr anchor="ctr"/>
          <a:lstStyle/>
          <a:p>
            <a:pPr algn="ctr" eaLnBrk="0" hangingPunct="0">
              <a:defRPr/>
            </a:pPr>
            <a:endParaRPr lang="en-US" dirty="0">
              <a:solidFill>
                <a:schemeClr val="lt1"/>
              </a:solidFill>
              <a:latin typeface="+mn-lt"/>
              <a:ea typeface="+mn-ea"/>
            </a:endParaRPr>
          </a:p>
        </p:txBody>
      </p:sp>
      <p:sp>
        <p:nvSpPr>
          <p:cNvPr id="7" name="TextBox 6"/>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8"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rgbClr val="BFBFBF"/>
                </a:solidFill>
                <a:latin typeface="+mn-lt"/>
              </a:rPr>
              <a:pPr algn="ctr"/>
              <a:t>‹#›</a:t>
            </a:fld>
            <a:endParaRPr lang="en-US" sz="650" b="0" dirty="0">
              <a:solidFill>
                <a:srgbClr val="BFBFBF"/>
              </a:solidFill>
              <a:latin typeface="+mn-lt"/>
            </a:endParaRPr>
          </a:p>
        </p:txBody>
      </p:sp>
    </p:spTree>
    <p:extLst>
      <p:ext uri="{BB962C8B-B14F-4D97-AF65-F5344CB8AC3E}">
        <p14:creationId xmlns:p14="http://schemas.microsoft.com/office/powerpoint/2010/main" val="4203819614"/>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and bullets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15900" y="1155700"/>
            <a:ext cx="8743950"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pic>
        <p:nvPicPr>
          <p:cNvPr id="5" name="Picture 4"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
        <p:nvSpPr>
          <p:cNvPr id="6" name="Rectangle 5"/>
          <p:cNvSpPr>
            <a:spLocks noChangeArrowheads="1"/>
          </p:cNvSpPr>
          <p:nvPr userDrawn="1"/>
        </p:nvSpPr>
        <p:spPr bwMode="auto">
          <a:xfrm>
            <a:off x="0" y="0"/>
            <a:ext cx="9144000" cy="114300"/>
          </a:xfrm>
          <a:prstGeom prst="rect">
            <a:avLst/>
          </a:prstGeom>
          <a:solidFill>
            <a:srgbClr val="00AB8E"/>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defRPr/>
            </a:pPr>
            <a:endParaRPr lang="en-US" dirty="0">
              <a:solidFill>
                <a:schemeClr val="lt1"/>
              </a:solidFill>
              <a:latin typeface="+mn-lt"/>
              <a:ea typeface="+mn-ea"/>
            </a:endParaRPr>
          </a:p>
        </p:txBody>
      </p:sp>
      <p:sp>
        <p:nvSpPr>
          <p:cNvPr id="7" name="TextBox 6"/>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8"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spTree>
    <p:extLst>
      <p:ext uri="{BB962C8B-B14F-4D97-AF65-F5344CB8AC3E}">
        <p14:creationId xmlns:p14="http://schemas.microsoft.com/office/powerpoint/2010/main" val="369667838"/>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s only slide, no title">
    <p:spTree>
      <p:nvGrpSpPr>
        <p:cNvPr id="1" name=""/>
        <p:cNvGrpSpPr/>
        <p:nvPr/>
      </p:nvGrpSpPr>
      <p:grpSpPr>
        <a:xfrm>
          <a:off x="0" y="0"/>
          <a:ext cx="0" cy="0"/>
          <a:chOff x="0" y="0"/>
          <a:chExt cx="0" cy="0"/>
        </a:xfrm>
      </p:grpSpPr>
      <p:sp>
        <p:nvSpPr>
          <p:cNvPr id="15" name="TextBox 14"/>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16"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pic>
        <p:nvPicPr>
          <p:cNvPr id="5" name="Picture 4"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extLst>
      <p:ext uri="{BB962C8B-B14F-4D97-AF65-F5344CB8AC3E}">
        <p14:creationId xmlns:p14="http://schemas.microsoft.com/office/powerpoint/2010/main" val="341677447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only, no green header bar">
    <p:spTree>
      <p:nvGrpSpPr>
        <p:cNvPr id="1" name=""/>
        <p:cNvGrpSpPr/>
        <p:nvPr/>
      </p:nvGrpSpPr>
      <p:grpSpPr>
        <a:xfrm>
          <a:off x="0" y="0"/>
          <a:ext cx="0" cy="0"/>
          <a:chOff x="0" y="0"/>
          <a:chExt cx="0" cy="0"/>
        </a:xfrm>
      </p:grpSpPr>
      <p:sp>
        <p:nvSpPr>
          <p:cNvPr id="8" name="TextBox 7"/>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11"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6" name="Picture 5"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extLst>
      <p:ext uri="{BB962C8B-B14F-4D97-AF65-F5344CB8AC3E}">
        <p14:creationId xmlns:p14="http://schemas.microsoft.com/office/powerpoint/2010/main" val="2040050099"/>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only, no green header bar">
    <p:spTree>
      <p:nvGrpSpPr>
        <p:cNvPr id="1" name=""/>
        <p:cNvGrpSpPr/>
        <p:nvPr/>
      </p:nvGrpSpPr>
      <p:grpSpPr>
        <a:xfrm>
          <a:off x="0" y="0"/>
          <a:ext cx="0" cy="0"/>
          <a:chOff x="0" y="0"/>
          <a:chExt cx="0" cy="0"/>
        </a:xfrm>
      </p:grpSpPr>
      <p:sp>
        <p:nvSpPr>
          <p:cNvPr id="8" name="TextBox 7"/>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11"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6" name="Picture 5"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
        <p:nvSpPr>
          <p:cNvPr id="7" name="Rectangle 6"/>
          <p:cNvSpPr>
            <a:spLocks noChangeArrowheads="1"/>
          </p:cNvSpPr>
          <p:nvPr userDrawn="1"/>
        </p:nvSpPr>
        <p:spPr bwMode="auto">
          <a:xfrm>
            <a:off x="0" y="0"/>
            <a:ext cx="9144000" cy="114300"/>
          </a:xfrm>
          <a:prstGeom prst="rect">
            <a:avLst/>
          </a:prstGeom>
          <a:solidFill>
            <a:schemeClr val="tx2"/>
          </a:solidFill>
          <a:ln>
            <a:noFill/>
          </a:ln>
          <a:effectLst/>
          <a:extLst/>
        </p:spPr>
        <p:txBody>
          <a:bodyPr anchor="ctr"/>
          <a:lstStyle/>
          <a:p>
            <a:pPr algn="ctr" eaLnBrk="0" hangingPunct="0">
              <a:defRPr/>
            </a:pPr>
            <a:endParaRPr lang="en-US" dirty="0">
              <a:solidFill>
                <a:schemeClr val="lt1"/>
              </a:solidFill>
              <a:latin typeface="+mn-lt"/>
              <a:ea typeface="+mn-ea"/>
            </a:endParaRPr>
          </a:p>
        </p:txBody>
      </p:sp>
    </p:spTree>
    <p:extLst>
      <p:ext uri="{BB962C8B-B14F-4D97-AF65-F5344CB8AC3E}">
        <p14:creationId xmlns:p14="http://schemas.microsoft.com/office/powerpoint/2010/main" val="232596581"/>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ith green header bar">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0" y="0"/>
            <a:ext cx="9144000" cy="114300"/>
          </a:xfrm>
          <a:prstGeom prst="rect">
            <a:avLst/>
          </a:prstGeom>
          <a:solidFill>
            <a:srgbClr val="00AB8E"/>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defRPr/>
            </a:pPr>
            <a:endParaRPr lang="en-US" dirty="0">
              <a:solidFill>
                <a:schemeClr val="lt1"/>
              </a:solidFill>
              <a:latin typeface="+mn-lt"/>
              <a:ea typeface="+mn-ea"/>
            </a:endParaRPr>
          </a:p>
        </p:txBody>
      </p:sp>
      <p:sp>
        <p:nvSpPr>
          <p:cNvPr id="24" name="TextBox 2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2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7" name="Picture 6"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extLst>
      <p:ext uri="{BB962C8B-B14F-4D97-AF65-F5344CB8AC3E}">
        <p14:creationId xmlns:p14="http://schemas.microsoft.com/office/powerpoint/2010/main" val="2900084830"/>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ullets_BLUheader">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9144000" cy="85725"/>
          </a:xfrm>
          <a:prstGeom prst="rect">
            <a:avLst/>
          </a:prstGeom>
          <a:solidFill>
            <a:schemeClr val="tx2"/>
          </a:solidFill>
          <a:ln>
            <a:noFill/>
          </a:ln>
          <a:effectLst/>
          <a:extLst/>
        </p:spPr>
        <p:txBody>
          <a:bodyPr anchor="ctr"/>
          <a:lstStyle/>
          <a:p>
            <a:pPr algn="ctr" eaLnBrk="0" hangingPunct="0">
              <a:defRPr/>
            </a:pPr>
            <a:endParaRPr lang="en-US" dirty="0">
              <a:solidFill>
                <a:schemeClr val="lt1"/>
              </a:solidFill>
              <a:latin typeface="+mn-lt"/>
              <a:ea typeface="+mn-ea"/>
            </a:endParaRPr>
          </a:p>
        </p:txBody>
      </p:sp>
      <p:sp>
        <p:nvSpPr>
          <p:cNvPr id="8" name="Title 1"/>
          <p:cNvSpPr>
            <a:spLocks noGrp="1"/>
          </p:cNvSpPr>
          <p:nvPr>
            <p:ph type="title"/>
          </p:nvPr>
        </p:nvSpPr>
        <p:spPr>
          <a:xfrm>
            <a:off x="457200" y="539984"/>
            <a:ext cx="8229600" cy="523244"/>
          </a:xfrm>
        </p:spPr>
        <p:txBody>
          <a:bodyPr/>
          <a:lstStyle/>
          <a:p>
            <a:r>
              <a:rPr lang="en-US" smtClean="0"/>
              <a:t>Click to edit Master title style</a:t>
            </a:r>
            <a:endParaRPr lang="en-US" dirty="0"/>
          </a:p>
        </p:txBody>
      </p:sp>
      <p:sp>
        <p:nvSpPr>
          <p:cNvPr id="10" name="Text Placeholder 2"/>
          <p:cNvSpPr>
            <a:spLocks noGrp="1"/>
          </p:cNvSpPr>
          <p:nvPr>
            <p:ph idx="1" hasCustomPrompt="1"/>
          </p:nvPr>
        </p:nvSpPr>
        <p:spPr>
          <a:xfrm>
            <a:off x="457200" y="1200151"/>
            <a:ext cx="8229600" cy="3394472"/>
          </a:xfrm>
          <a:prstGeom prst="rect">
            <a:avLst/>
          </a:prstGeom>
        </p:spPr>
        <p:txBody>
          <a:bodyPr vert="horz" lIns="91440" tIns="45720" rIns="91440" bIns="45720" rtlCol="0">
            <a:normAutofit/>
          </a:bodyPr>
          <a:lstStyle/>
          <a:p>
            <a:pPr lvl="0"/>
            <a:r>
              <a:rPr lang="en-US" dirty="0" smtClean="0"/>
              <a:t>Bullet 1</a:t>
            </a:r>
          </a:p>
          <a:p>
            <a:pPr lvl="1"/>
            <a:r>
              <a:rPr lang="en-US" dirty="0" smtClean="0"/>
              <a:t>Bullet 2</a:t>
            </a:r>
          </a:p>
          <a:p>
            <a:pPr lvl="2"/>
            <a:r>
              <a:rPr lang="en-US" dirty="0" smtClean="0"/>
              <a:t>Bullet 3</a:t>
            </a:r>
          </a:p>
          <a:p>
            <a:pPr lvl="3"/>
            <a:r>
              <a:rPr lang="en-US" dirty="0" smtClean="0"/>
              <a:t>Bullet 4</a:t>
            </a:r>
          </a:p>
          <a:p>
            <a:pPr lvl="4"/>
            <a:r>
              <a:rPr lang="en-US" dirty="0" smtClean="0"/>
              <a:t>Bullet 5</a:t>
            </a:r>
            <a:endParaRPr lang="en-US" dirty="0"/>
          </a:p>
        </p:txBody>
      </p:sp>
      <p:sp>
        <p:nvSpPr>
          <p:cNvPr id="11" name="Date Placeholder 3"/>
          <p:cNvSpPr txBox="1">
            <a:spLocks/>
          </p:cNvSpPr>
          <p:nvPr userDrawn="1"/>
        </p:nvSpPr>
        <p:spPr>
          <a:xfrm>
            <a:off x="1215005" y="4767263"/>
            <a:ext cx="4760431" cy="273844"/>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tint val="75000"/>
                  </a:schemeClr>
                </a:solidFill>
                <a:latin typeface="Verdana"/>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eaLnBrk="0" fontAlgn="base" hangingPunct="0">
              <a:spcBef>
                <a:spcPct val="0"/>
              </a:spcBef>
              <a:spcAft>
                <a:spcPct val="0"/>
              </a:spcAft>
              <a:defRPr/>
            </a:pPr>
            <a:r>
              <a:rPr lang="en-US"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12" name="Slide Number Placeholder 5"/>
          <p:cNvSpPr txBox="1">
            <a:spLocks/>
          </p:cNvSpPr>
          <p:nvPr userDrawn="1"/>
        </p:nvSpPr>
        <p:spPr>
          <a:xfrm>
            <a:off x="343955" y="4767263"/>
            <a:ext cx="528745" cy="273844"/>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bg1">
                    <a:lumMod val="85000"/>
                  </a:schemeClr>
                </a:solidFill>
                <a:latin typeface="Verdana"/>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F046F04-75A1-0541-9FFF-A30938B6E324}" type="slidenum">
              <a:rPr lang="en-US" smtClean="0"/>
              <a:pPr/>
              <a:t>‹#›</a:t>
            </a:fld>
            <a:endParaRPr lang="en-US" dirty="0"/>
          </a:p>
        </p:txBody>
      </p:sp>
      <p:sp>
        <p:nvSpPr>
          <p:cNvPr id="14" name="Slide Number Placeholder 13"/>
          <p:cNvSpPr>
            <a:spLocks noGrp="1"/>
          </p:cNvSpPr>
          <p:nvPr>
            <p:ph type="sldNum" sz="quarter" idx="11"/>
          </p:nvPr>
        </p:nvSpPr>
        <p:spPr>
          <a:xfrm>
            <a:off x="343955" y="4767263"/>
            <a:ext cx="528745" cy="273844"/>
          </a:xfrm>
          <a:prstGeom prst="rect">
            <a:avLst/>
          </a:prstGeom>
        </p:spPr>
        <p:txBody>
          <a:bodyPr/>
          <a:lstStyle/>
          <a:p>
            <a:fld id="{AF046F04-75A1-0541-9FFF-A30938B6E324}" type="slidenum">
              <a:rPr lang="en-US" smtClean="0"/>
              <a:pPr/>
              <a:t>‹#›</a:t>
            </a:fld>
            <a:endParaRPr lang="en-US" dirty="0"/>
          </a:p>
        </p:txBody>
      </p:sp>
    </p:spTree>
    <p:extLst>
      <p:ext uri="{BB962C8B-B14F-4D97-AF65-F5344CB8AC3E}">
        <p14:creationId xmlns:p14="http://schemas.microsoft.com/office/powerpoint/2010/main" val="26659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qua divider">
    <p:spTree>
      <p:nvGrpSpPr>
        <p:cNvPr id="1" name=""/>
        <p:cNvGrpSpPr/>
        <p:nvPr/>
      </p:nvGrpSpPr>
      <p:grpSpPr>
        <a:xfrm>
          <a:off x="0" y="0"/>
          <a:ext cx="0" cy="0"/>
          <a:chOff x="0" y="0"/>
          <a:chExt cx="0" cy="0"/>
        </a:xfrm>
      </p:grpSpPr>
      <p:pic>
        <p:nvPicPr>
          <p:cNvPr id="12" name="Picture 11" descr="iStock_000021484350Medium.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l="593" t="8282" r="550" b="8282"/>
          <a:stretch/>
        </p:blipFill>
        <p:spPr>
          <a:xfrm>
            <a:off x="0" y="-1"/>
            <a:ext cx="9144000" cy="5143501"/>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rgbClr val="BFBFBF"/>
                </a:solidFill>
                <a:latin typeface="+mn-lt"/>
              </a:rPr>
              <a:pPr algn="ctr"/>
              <a:t>‹#›</a:t>
            </a:fld>
            <a:endParaRPr lang="en-US" sz="650" b="0" dirty="0">
              <a:solidFill>
                <a:srgbClr val="BFBFBF"/>
              </a:solidFill>
              <a:latin typeface="+mn-lt"/>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Tree>
    <p:extLst>
      <p:ext uri="{BB962C8B-B14F-4D97-AF65-F5344CB8AC3E}">
        <p14:creationId xmlns:p14="http://schemas.microsoft.com/office/powerpoint/2010/main" val="2321494153"/>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pic>
        <p:nvPicPr>
          <p:cNvPr id="19" name="Picture 12" descr="BV_Secondary_Logo_noTM_GREENWHITE_CMYK.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253839"/>
            <a:ext cx="2053475" cy="1891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3" descr="BV_Signature_Logo_sansTM_GREENWHITE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35902" y="292101"/>
            <a:ext cx="10255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p:nvPr userDrawn="1"/>
        </p:nvCxnSpPr>
        <p:spPr>
          <a:xfrm>
            <a:off x="7653338" y="66676"/>
            <a:ext cx="0" cy="365125"/>
          </a:xfrm>
          <a:prstGeom prst="line">
            <a:avLst/>
          </a:prstGeom>
          <a:ln w="1270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spect="1"/>
          </p:cNvSpPr>
          <p:nvPr userDrawn="1"/>
        </p:nvSpPr>
        <p:spPr>
          <a:xfrm>
            <a:off x="5950209"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sp>
        <p:nvSpPr>
          <p:cNvPr id="9" name="Title 1"/>
          <p:cNvSpPr>
            <a:spLocks noGrp="1"/>
          </p:cNvSpPr>
          <p:nvPr>
            <p:ph type="ctrTitle"/>
          </p:nvPr>
        </p:nvSpPr>
        <p:spPr>
          <a:xfrm>
            <a:off x="2363190" y="1685925"/>
            <a:ext cx="5985473" cy="1147762"/>
          </a:xfrm>
        </p:spPr>
        <p:txBody>
          <a:bodyPr/>
          <a:lstStyle>
            <a:lvl1pPr>
              <a:defRPr sz="4000"/>
            </a:lvl1pPr>
          </a:lstStyle>
          <a:p>
            <a:endParaRPr lang="en-US" dirty="0"/>
          </a:p>
        </p:txBody>
      </p:sp>
      <p:sp>
        <p:nvSpPr>
          <p:cNvPr id="10" name="Subtitle 2"/>
          <p:cNvSpPr>
            <a:spLocks noGrp="1"/>
          </p:cNvSpPr>
          <p:nvPr>
            <p:ph type="subTitle" idx="1"/>
          </p:nvPr>
        </p:nvSpPr>
        <p:spPr>
          <a:xfrm>
            <a:off x="2588821" y="2913097"/>
            <a:ext cx="5759841" cy="1368390"/>
          </a:xfrm>
        </p:spPr>
        <p:txBody>
          <a:bodyPr/>
          <a:lstStyle>
            <a:lvl1pPr marL="0" indent="0">
              <a:buNone/>
              <a:defRPr sz="2400" b="0" baseline="0">
                <a:solidFill>
                  <a:schemeClr val="bg1"/>
                </a:solidFill>
                <a:latin typeface="+mj-lt"/>
              </a:defRPr>
            </a:lvl1pPr>
          </a:lstStyle>
          <a:p>
            <a:endParaRPr lang="en-US" dirty="0" smtClean="0"/>
          </a:p>
        </p:txBody>
      </p:sp>
    </p:spTree>
    <p:extLst>
      <p:ext uri="{BB962C8B-B14F-4D97-AF65-F5344CB8AC3E}">
        <p14:creationId xmlns:p14="http://schemas.microsoft.com/office/powerpoint/2010/main" val="402563268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with Full Light Background">
    <p:bg>
      <p:bgPr>
        <a:solidFill>
          <a:schemeClr val="bg1"/>
        </a:solidFill>
        <a:effectLst/>
      </p:bgPr>
    </p:bg>
    <p:spTree>
      <p:nvGrpSpPr>
        <p:cNvPr id="1" name=""/>
        <p:cNvGrpSpPr/>
        <p:nvPr/>
      </p:nvGrpSpPr>
      <p:grpSpPr>
        <a:xfrm>
          <a:off x="0" y="0"/>
          <a:ext cx="0" cy="0"/>
          <a:chOff x="0" y="0"/>
          <a:chExt cx="0" cy="0"/>
        </a:xfrm>
      </p:grpSpPr>
      <p:cxnSp>
        <p:nvCxnSpPr>
          <p:cNvPr id="6" name="Straight Connector 5"/>
          <p:cNvCxnSpPr/>
          <p:nvPr userDrawn="1"/>
        </p:nvCxnSpPr>
        <p:spPr>
          <a:xfrm>
            <a:off x="7653338" y="50007"/>
            <a:ext cx="0" cy="273844"/>
          </a:xfrm>
          <a:prstGeom prst="line">
            <a:avLst/>
          </a:prstGeom>
          <a:ln w="1270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bwMode="auto">
          <a:xfrm>
            <a:off x="3" y="2414593"/>
            <a:ext cx="5514095" cy="124300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31" tIns="45716" rIns="91431" bIns="45716" anchor="ctr"/>
          <a:lstStyle/>
          <a:p>
            <a:endParaRPr lang="en-US" sz="2800" b="1" dirty="0">
              <a:solidFill>
                <a:srgbClr val="FFFFFF"/>
              </a:solidFill>
              <a:latin typeface="Rockwell" pitchFamily="18" charset="0"/>
              <a:ea typeface="ＭＳ Ｐゴシック"/>
            </a:endParaRPr>
          </a:p>
        </p:txBody>
      </p:sp>
      <p:sp>
        <p:nvSpPr>
          <p:cNvPr id="17" name="TextBox 16"/>
          <p:cNvSpPr txBox="1"/>
          <p:nvPr userDrawn="1"/>
        </p:nvSpPr>
        <p:spPr>
          <a:xfrm>
            <a:off x="3" y="2145903"/>
            <a:ext cx="5514095" cy="369324"/>
          </a:xfrm>
          <a:prstGeom prst="rect">
            <a:avLst/>
          </a:prstGeom>
          <a:solidFill>
            <a:schemeClr val="bg2">
              <a:alpha val="80000"/>
            </a:schemeClr>
          </a:solidFill>
          <a:ln>
            <a:noFill/>
          </a:ln>
          <a:effectLst/>
        </p:spPr>
        <p:txBody>
          <a:bodyPr wrap="square" lIns="91431" tIns="45716" rIns="91431" bIns="45716" rtlCol="0">
            <a:spAutoFit/>
          </a:bodyPr>
          <a:lstStyle/>
          <a:p>
            <a:pPr marL="285722" indent="-285722">
              <a:buClr>
                <a:srgbClr val="003D4C"/>
              </a:buClr>
              <a:buFont typeface="Wingdings" charset="2"/>
              <a:buChar char=""/>
            </a:pPr>
            <a:endParaRPr lang="en-US" sz="1800" dirty="0">
              <a:ln w="12700">
                <a:noFill/>
                <a:prstDash val="solid"/>
              </a:ln>
              <a:solidFill>
                <a:prstClr val="white"/>
              </a:solidFill>
              <a:latin typeface="Rockwell"/>
            </a:endParaRPr>
          </a:p>
        </p:txBody>
      </p:sp>
      <p:cxnSp>
        <p:nvCxnSpPr>
          <p:cNvPr id="20" name="Straight Connector 19"/>
          <p:cNvCxnSpPr/>
          <p:nvPr userDrawn="1"/>
        </p:nvCxnSpPr>
        <p:spPr>
          <a:xfrm>
            <a:off x="7653338" y="66676"/>
            <a:ext cx="0" cy="365125"/>
          </a:xfrm>
          <a:prstGeom prst="line">
            <a:avLst/>
          </a:prstGeom>
          <a:ln w="1270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pic>
        <p:nvPicPr>
          <p:cNvPr id="21"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31669" y="286476"/>
            <a:ext cx="1071033" cy="14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3"/>
          <p:cNvSpPr>
            <a:spLocks noGrp="1"/>
          </p:cNvSpPr>
          <p:nvPr>
            <p:ph type="title"/>
          </p:nvPr>
        </p:nvSpPr>
        <p:spPr>
          <a:xfrm>
            <a:off x="269083" y="2647951"/>
            <a:ext cx="5112542" cy="942974"/>
          </a:xfrm>
        </p:spPr>
        <p:txBody>
          <a:bodyPr/>
          <a:lstStyle>
            <a:lvl1pPr>
              <a:defRPr sz="240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30730550"/>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ull Dark with b:">
    <p:bg>
      <p:bgPr>
        <a:solidFill>
          <a:schemeClr val="tx2"/>
        </a:solidFill>
        <a:effectLst/>
      </p:bgPr>
    </p:bg>
    <p:spTree>
      <p:nvGrpSpPr>
        <p:cNvPr id="1" name=""/>
        <p:cNvGrpSpPr/>
        <p:nvPr/>
      </p:nvGrpSpPr>
      <p:grpSpPr>
        <a:xfrm>
          <a:off x="0" y="0"/>
          <a:ext cx="0" cy="0"/>
          <a:chOff x="0" y="0"/>
          <a:chExt cx="0" cy="0"/>
        </a:xfrm>
      </p:grpSpPr>
      <p:pic>
        <p:nvPicPr>
          <p:cNvPr id="7" name="Picture 13" descr="BV_Signature_Logo_sansTM_GREENWHITE_CMYK.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35902" y="292101"/>
            <a:ext cx="10255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7653338" y="66676"/>
            <a:ext cx="0" cy="365125"/>
          </a:xfrm>
          <a:prstGeom prst="line">
            <a:avLst/>
          </a:prstGeom>
          <a:ln w="1270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cxnSp>
      <p:pic>
        <p:nvPicPr>
          <p:cNvPr id="14" name="Picture 2" descr="BV_Secondary_Logo_noTM_GREENWHITE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5425" y="246063"/>
            <a:ext cx="8001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sp>
        <p:nvSpPr>
          <p:cNvPr id="15" name="Slide Number Placeholder 3"/>
          <p:cNvSpPr txBox="1">
            <a:spLocks/>
          </p:cNvSpPr>
          <p:nvPr userDrawn="1"/>
        </p:nvSpPr>
        <p:spPr>
          <a:xfrm>
            <a:off x="2" y="4870451"/>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b="1" smtClean="0">
                <a:solidFill>
                  <a:prstClr val="white">
                    <a:lumMod val="75000"/>
                  </a:prstClr>
                </a:solidFill>
                <a:latin typeface="Verdana"/>
              </a:rPr>
              <a:pPr algn="ctr"/>
              <a:t>‹#›</a:t>
            </a:fld>
            <a:endParaRPr lang="en-US" b="1" dirty="0">
              <a:solidFill>
                <a:prstClr val="white">
                  <a:lumMod val="75000"/>
                </a:prstClr>
              </a:solidFill>
              <a:latin typeface="Verdana"/>
            </a:endParaRPr>
          </a:p>
        </p:txBody>
      </p:sp>
    </p:spTree>
    <p:extLst>
      <p:ext uri="{BB962C8B-B14F-4D97-AF65-F5344CB8AC3E}">
        <p14:creationId xmlns:p14="http://schemas.microsoft.com/office/powerpoint/2010/main" val="259370929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ull Light with b:">
    <p:bg>
      <p:bgPr>
        <a:solidFill>
          <a:schemeClr val="bg1"/>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7653338" y="66676"/>
            <a:ext cx="0" cy="365125"/>
          </a:xfrm>
          <a:prstGeom prst="line">
            <a:avLst/>
          </a:prstGeom>
          <a:ln w="12700" cap="rnd">
            <a:solidFill>
              <a:srgbClr val="003D4C"/>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12" descr="BV_Secondary_Logo_TM_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5427" y="246063"/>
            <a:ext cx="856809"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pic>
        <p:nvPicPr>
          <p:cNvPr id="14"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31669" y="286476"/>
            <a:ext cx="1071033" cy="14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003846"/>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ull Light with Logo Top Right">
    <p:bg>
      <p:bgPr>
        <a:solidFill>
          <a:schemeClr val="bg1"/>
        </a:solid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7653338" y="66676"/>
            <a:ext cx="0" cy="365125"/>
          </a:xfrm>
          <a:prstGeom prst="line">
            <a:avLst/>
          </a:prstGeom>
          <a:ln w="12700" cap="rnd">
            <a:solidFill>
              <a:srgbClr val="003D4C"/>
            </a:solidFill>
            <a:prstDash val="sysDot"/>
            <a:round/>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31669" y="286476"/>
            <a:ext cx="1071033" cy="14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8334646"/>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Full Light with Logo Bottom Right">
    <p:bg>
      <p:bgPr>
        <a:solidFill>
          <a:schemeClr val="bg1"/>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7653338" y="66676"/>
            <a:ext cx="0" cy="365125"/>
          </a:xfrm>
          <a:prstGeom prst="line">
            <a:avLst/>
          </a:prstGeom>
          <a:ln w="1270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pic>
        <p:nvPicPr>
          <p:cNvPr id="10"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31669" y="4820376"/>
            <a:ext cx="1071033" cy="14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7653338" y="4797426"/>
            <a:ext cx="0" cy="365125"/>
          </a:xfrm>
          <a:prstGeom prst="line">
            <a:avLst/>
          </a:prstGeom>
          <a:ln w="1270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40100"/>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ransitional Slide 1">
    <p:bg>
      <p:bgPr>
        <a:solidFill>
          <a:schemeClr val="bg1">
            <a:lumMod val="75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2" y="2571752"/>
            <a:ext cx="9144003" cy="1110089"/>
          </a:xfrm>
          <a:prstGeom prst="rect">
            <a:avLst/>
          </a:prstGeom>
          <a:solidFill>
            <a:srgbClr val="00AB8E">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solidFill>
                <a:prstClr val="white"/>
              </a:solidFill>
              <a:latin typeface="Verdana"/>
              <a:ea typeface="ＭＳ Ｐゴシック"/>
            </a:endParaRPr>
          </a:p>
        </p:txBody>
      </p:sp>
      <p:pic>
        <p:nvPicPr>
          <p:cNvPr id="9" name="Picture 13" descr="BV_Signature_Logo_sansTM_GREENWHITE_CMYK.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35902" y="292101"/>
            <a:ext cx="10255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a:xfrm>
            <a:off x="7653338" y="66676"/>
            <a:ext cx="0" cy="365125"/>
          </a:xfrm>
          <a:prstGeom prst="line">
            <a:avLst/>
          </a:prstGeom>
          <a:ln w="1270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cxnSp>
      <p:pic>
        <p:nvPicPr>
          <p:cNvPr id="14" name="Picture 2" descr="BV_Secondary_Logo_noTM_GREENWHITE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5425" y="246063"/>
            <a:ext cx="8001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sp>
        <p:nvSpPr>
          <p:cNvPr id="12" name="Title 1"/>
          <p:cNvSpPr>
            <a:spLocks noGrp="1"/>
          </p:cNvSpPr>
          <p:nvPr>
            <p:ph type="title"/>
          </p:nvPr>
        </p:nvSpPr>
        <p:spPr>
          <a:xfrm>
            <a:off x="279401" y="2654300"/>
            <a:ext cx="8582025" cy="971550"/>
          </a:xfrm>
        </p:spPr>
        <p:txBody>
          <a:bodyPr/>
          <a:lstStyle>
            <a:lvl1pPr>
              <a:defRPr sz="32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26835826"/>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ransitional Slide 2">
    <p:bg>
      <p:bgPr>
        <a:solidFill>
          <a:schemeClr val="bg1">
            <a:lumMod val="75000"/>
          </a:schemeClr>
        </a:solidFill>
        <a:effectLst/>
      </p:bgPr>
    </p:bg>
    <p:spTree>
      <p:nvGrpSpPr>
        <p:cNvPr id="1" name=""/>
        <p:cNvGrpSpPr/>
        <p:nvPr/>
      </p:nvGrpSpPr>
      <p:grpSpPr>
        <a:xfrm>
          <a:off x="0" y="0"/>
          <a:ext cx="0" cy="0"/>
          <a:chOff x="0" y="0"/>
          <a:chExt cx="0" cy="0"/>
        </a:xfrm>
      </p:grpSpPr>
      <p:sp>
        <p:nvSpPr>
          <p:cNvPr id="13" name="Rectangle 12"/>
          <p:cNvSpPr/>
          <p:nvPr userDrawn="1"/>
        </p:nvSpPr>
        <p:spPr>
          <a:xfrm>
            <a:off x="0" y="2571750"/>
            <a:ext cx="9144000" cy="1085850"/>
          </a:xfrm>
          <a:prstGeom prst="rect">
            <a:avLst/>
          </a:prstGeom>
          <a:solidFill>
            <a:srgbClr val="003D49">
              <a:alpha val="83000"/>
            </a:srgbClr>
          </a:solidFill>
          <a:ln>
            <a:no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solidFill>
                <a:prstClr val="white"/>
              </a:solidFill>
              <a:latin typeface="Verdana"/>
              <a:ea typeface="ＭＳ Ｐゴシック"/>
            </a:endParaRPr>
          </a:p>
        </p:txBody>
      </p:sp>
      <p:pic>
        <p:nvPicPr>
          <p:cNvPr id="8" name="Picture 13" descr="BV_Signature_Logo_sansTM_GREENWHITE_CMYK.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35902" y="292101"/>
            <a:ext cx="10255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a:off x="7653338" y="66676"/>
            <a:ext cx="0" cy="365125"/>
          </a:xfrm>
          <a:prstGeom prst="line">
            <a:avLst/>
          </a:prstGeom>
          <a:ln w="1270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cxnSp>
      <p:pic>
        <p:nvPicPr>
          <p:cNvPr id="11" name="Picture 2" descr="BV_Secondary_Logo_noTM_GREENWHITE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5425" y="246063"/>
            <a:ext cx="8001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sp>
        <p:nvSpPr>
          <p:cNvPr id="14" name="Slide Number Placeholder 3"/>
          <p:cNvSpPr txBox="1">
            <a:spLocks/>
          </p:cNvSpPr>
          <p:nvPr userDrawn="1"/>
        </p:nvSpPr>
        <p:spPr>
          <a:xfrm>
            <a:off x="2" y="4870451"/>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b="1" smtClean="0">
                <a:solidFill>
                  <a:prstClr val="white">
                    <a:lumMod val="65000"/>
                  </a:prstClr>
                </a:solidFill>
                <a:latin typeface="Verdana"/>
              </a:rPr>
              <a:pPr algn="ctr"/>
              <a:t>‹#›</a:t>
            </a:fld>
            <a:endParaRPr lang="en-US" b="1" dirty="0">
              <a:solidFill>
                <a:prstClr val="white">
                  <a:lumMod val="65000"/>
                </a:prstClr>
              </a:solidFill>
              <a:latin typeface="Verdana"/>
            </a:endParaRPr>
          </a:p>
        </p:txBody>
      </p:sp>
      <p:sp>
        <p:nvSpPr>
          <p:cNvPr id="12" name="Title 1"/>
          <p:cNvSpPr>
            <a:spLocks noGrp="1"/>
          </p:cNvSpPr>
          <p:nvPr>
            <p:ph type="title"/>
          </p:nvPr>
        </p:nvSpPr>
        <p:spPr>
          <a:xfrm>
            <a:off x="279401" y="2654300"/>
            <a:ext cx="8582025" cy="971550"/>
          </a:xfrm>
        </p:spPr>
        <p:txBody>
          <a:bodyPr/>
          <a:lstStyle>
            <a:lvl1pPr>
              <a:defRPr sz="3200" b="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3635448"/>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ransitional Slide 3">
    <p:bg>
      <p:bgPr>
        <a:solidFill>
          <a:schemeClr val="bg1">
            <a:lumMod val="75000"/>
          </a:schemeClr>
        </a:solidFill>
        <a:effectLst/>
      </p:bgPr>
    </p:bg>
    <p:spTree>
      <p:nvGrpSpPr>
        <p:cNvPr id="1" name=""/>
        <p:cNvGrpSpPr/>
        <p:nvPr/>
      </p:nvGrpSpPr>
      <p:grpSpPr>
        <a:xfrm>
          <a:off x="0" y="0"/>
          <a:ext cx="0" cy="0"/>
          <a:chOff x="0" y="0"/>
          <a:chExt cx="0" cy="0"/>
        </a:xfrm>
      </p:grpSpPr>
      <p:sp>
        <p:nvSpPr>
          <p:cNvPr id="7" name="Text Placeholder 2"/>
          <p:cNvSpPr txBox="1">
            <a:spLocks/>
          </p:cNvSpPr>
          <p:nvPr userDrawn="1"/>
        </p:nvSpPr>
        <p:spPr>
          <a:xfrm>
            <a:off x="0" y="2628900"/>
            <a:ext cx="9144000" cy="1716390"/>
          </a:xfrm>
          <a:prstGeom prst="rect">
            <a:avLst/>
          </a:prstGeom>
          <a:solidFill>
            <a:schemeClr val="tx2">
              <a:alpha val="80000"/>
            </a:schemeClr>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pic>
        <p:nvPicPr>
          <p:cNvPr id="8" name="Picture 13" descr="BV_Signature_Logo_sansTM_GREENWHITE_CMYK.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35902" y="292101"/>
            <a:ext cx="10255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a:off x="7653338" y="66676"/>
            <a:ext cx="0" cy="365125"/>
          </a:xfrm>
          <a:prstGeom prst="line">
            <a:avLst/>
          </a:prstGeom>
          <a:ln w="1270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cxnSp>
      <p:pic>
        <p:nvPicPr>
          <p:cNvPr id="13" name="Picture 2" descr="BV_Secondary_Logo_noTM_GREENWHITE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5425" y="246063"/>
            <a:ext cx="8001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srgbClr val="0C0C0C">
                    <a:lumMod val="50000"/>
                    <a:lumOff val="50000"/>
                  </a:srgbClr>
                </a:solidFill>
                <a:latin typeface="Verdana" pitchFamily="34" charset="0"/>
                <a:ea typeface="Verdana" pitchFamily="34" charset="0"/>
                <a:cs typeface="Verdana" pitchFamily="34" charset="0"/>
              </a:rPr>
              <a:t>Confidential and Proprietary. © 2012 </a:t>
            </a:r>
            <a:r>
              <a:rPr lang="en-US" dirty="0" err="1" smtClean="0">
                <a:solidFill>
                  <a:srgbClr val="0C0C0C">
                    <a:lumMod val="50000"/>
                    <a:lumOff val="50000"/>
                  </a:srgbClr>
                </a:solidFill>
                <a:latin typeface="Verdana" pitchFamily="34" charset="0"/>
                <a:ea typeface="Verdana" pitchFamily="34" charset="0"/>
                <a:cs typeface="Verdana" pitchFamily="34" charset="0"/>
              </a:rPr>
              <a:t>Bazaarvoice</a:t>
            </a:r>
            <a:r>
              <a:rPr lang="en-US" dirty="0" smtClean="0">
                <a:solidFill>
                  <a:srgbClr val="0C0C0C">
                    <a:lumMod val="50000"/>
                    <a:lumOff val="50000"/>
                  </a:srgbClr>
                </a:solidFill>
                <a:latin typeface="Verdana" pitchFamily="34" charset="0"/>
                <a:ea typeface="Verdana" pitchFamily="34" charset="0"/>
                <a:cs typeface="Verdana" pitchFamily="34" charset="0"/>
              </a:rPr>
              <a:t>, Inc. </a:t>
            </a:r>
          </a:p>
        </p:txBody>
      </p:sp>
      <p:sp>
        <p:nvSpPr>
          <p:cNvPr id="11" name="Slide Number Placeholder 3"/>
          <p:cNvSpPr txBox="1">
            <a:spLocks/>
          </p:cNvSpPr>
          <p:nvPr userDrawn="1"/>
        </p:nvSpPr>
        <p:spPr>
          <a:xfrm>
            <a:off x="2" y="4870451"/>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b="1" smtClean="0">
                <a:solidFill>
                  <a:srgbClr val="0C0C0C">
                    <a:lumMod val="50000"/>
                    <a:lumOff val="50000"/>
                  </a:srgbClr>
                </a:solidFill>
                <a:latin typeface="Verdana"/>
              </a:rPr>
              <a:pPr algn="ctr"/>
              <a:t>‹#›</a:t>
            </a:fld>
            <a:endParaRPr lang="en-US" b="1" dirty="0">
              <a:solidFill>
                <a:srgbClr val="0C0C0C">
                  <a:lumMod val="50000"/>
                  <a:lumOff val="50000"/>
                </a:srgbClr>
              </a:solidFill>
              <a:latin typeface="Verdana"/>
            </a:endParaRPr>
          </a:p>
        </p:txBody>
      </p:sp>
      <p:sp>
        <p:nvSpPr>
          <p:cNvPr id="14" name="Title 1"/>
          <p:cNvSpPr>
            <a:spLocks noGrp="1"/>
          </p:cNvSpPr>
          <p:nvPr>
            <p:ph type="title"/>
          </p:nvPr>
        </p:nvSpPr>
        <p:spPr>
          <a:xfrm>
            <a:off x="262734" y="2870200"/>
            <a:ext cx="8589167" cy="1236965"/>
          </a:xfrm>
        </p:spPr>
        <p:txBody>
          <a:bodyPr/>
          <a:lstStyle>
            <a:lvl1pPr>
              <a:defRPr sz="3200" b="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1995994"/>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ransitional Slide 4">
    <p:bg>
      <p:bgPr>
        <a:solidFill>
          <a:schemeClr val="bg1">
            <a:lumMod val="7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1" y="2571750"/>
            <a:ext cx="9156383" cy="1143000"/>
          </a:xfrm>
          <a:prstGeom prst="rect">
            <a:avLst/>
          </a:prstGeom>
          <a:solidFill>
            <a:srgbClr val="C0CA55">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lang="en-US">
              <a:solidFill>
                <a:prstClr val="white"/>
              </a:solidFill>
              <a:latin typeface="Verdana"/>
              <a:ea typeface="ＭＳ Ｐゴシック"/>
            </a:endParaRPr>
          </a:p>
        </p:txBody>
      </p:sp>
      <p:pic>
        <p:nvPicPr>
          <p:cNvPr id="8" name="Picture 13" descr="BV_Signature_Logo_sansTM_GREENWHITE_CMYK.eps"/>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35902" y="292101"/>
            <a:ext cx="10255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p:cNvCxnSpPr/>
          <p:nvPr userDrawn="1"/>
        </p:nvCxnSpPr>
        <p:spPr>
          <a:xfrm>
            <a:off x="7653338" y="66676"/>
            <a:ext cx="0" cy="365125"/>
          </a:xfrm>
          <a:prstGeom prst="line">
            <a:avLst/>
          </a:prstGeom>
          <a:ln w="1270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cxnSp>
      <p:pic>
        <p:nvPicPr>
          <p:cNvPr id="12" name="Picture 2" descr="BV_Secondary_Logo_noTM_GREENWHITE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5425" y="246063"/>
            <a:ext cx="8001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sp>
        <p:nvSpPr>
          <p:cNvPr id="15" name="Title 1"/>
          <p:cNvSpPr>
            <a:spLocks noGrp="1"/>
          </p:cNvSpPr>
          <p:nvPr>
            <p:ph type="title"/>
          </p:nvPr>
        </p:nvSpPr>
        <p:spPr>
          <a:xfrm>
            <a:off x="279401" y="2654300"/>
            <a:ext cx="8582025" cy="971550"/>
          </a:xfrm>
        </p:spPr>
        <p:txBody>
          <a:bodyPr/>
          <a:lstStyle>
            <a:lvl1pPr>
              <a:defRPr sz="32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726747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purple divider">
    <p:spTree>
      <p:nvGrpSpPr>
        <p:cNvPr id="1" name=""/>
        <p:cNvGrpSpPr/>
        <p:nvPr/>
      </p:nvGrpSpPr>
      <p:grpSpPr>
        <a:xfrm>
          <a:off x="0" y="0"/>
          <a:ext cx="0" cy="0"/>
          <a:chOff x="0" y="0"/>
          <a:chExt cx="0" cy="0"/>
        </a:xfrm>
      </p:grpSpPr>
      <p:pic>
        <p:nvPicPr>
          <p:cNvPr id="12" name="Picture 11" descr="CUP0045237.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25039"/>
          <a:stretch/>
        </p:blipFill>
        <p:spPr>
          <a:xfrm>
            <a:off x="-2032" y="0"/>
            <a:ext cx="9146032" cy="5143500"/>
          </a:xfrm>
          <a:prstGeom prst="rect">
            <a:avLst/>
          </a:prstGeom>
        </p:spPr>
      </p:pic>
      <p:sp>
        <p:nvSpPr>
          <p:cNvPr id="7" name="Text Placeholder 2"/>
          <p:cNvSpPr txBox="1">
            <a:spLocks/>
          </p:cNvSpPr>
          <p:nvPr userDrawn="1"/>
        </p:nvSpPr>
        <p:spPr>
          <a:xfrm>
            <a:off x="0" y="2628900"/>
            <a:ext cx="9144000" cy="1716390"/>
          </a:xfrm>
          <a:prstGeom prst="rect">
            <a:avLst/>
          </a:prstGeom>
          <a:solidFill>
            <a:schemeClr val="tx2"/>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rgbClr val="BFBFBF"/>
                </a:solidFill>
                <a:latin typeface="+mn-lt"/>
              </a:rPr>
              <a:pPr algn="ctr"/>
              <a:t>‹#›</a:t>
            </a:fld>
            <a:endParaRPr lang="en-US" sz="650" b="0" dirty="0">
              <a:solidFill>
                <a:srgbClr val="BFBFBF"/>
              </a:solidFill>
              <a:latin typeface="+mn-lt"/>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Tree>
    <p:extLst>
      <p:ext uri="{BB962C8B-B14F-4D97-AF65-F5344CB8AC3E}">
        <p14:creationId xmlns:p14="http://schemas.microsoft.com/office/powerpoint/2010/main" val="1942594838"/>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5350" y="165100"/>
            <a:ext cx="7791450" cy="952500"/>
          </a:xfrm>
          <a:prstGeom prst="rect">
            <a:avLst/>
          </a:prstGeom>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904878" y="1200150"/>
            <a:ext cx="7781925" cy="3829050"/>
          </a:xfrm>
          <a:prstGeom prst="rect">
            <a:avLst/>
          </a:prstGeom>
        </p:spPr>
        <p:txBody>
          <a:bodyPr/>
          <a:lstStyle>
            <a:lvl1pPr>
              <a:buClr>
                <a:schemeClr val="bg2"/>
              </a:buClr>
              <a:buFont typeface="Arial"/>
              <a:buChar char="•"/>
              <a:defRPr i="0">
                <a:latin typeface="Verdana"/>
                <a:cs typeface="Verdana"/>
              </a:defRPr>
            </a:lvl1pPr>
            <a:lvl2pPr marL="342900" indent="-114300">
              <a:buClr>
                <a:schemeClr val="bg2"/>
              </a:buClr>
              <a:buFont typeface="Arial"/>
              <a:buChar char="•"/>
              <a:defRPr i="0">
                <a:latin typeface="Verdana"/>
                <a:cs typeface="Verdana"/>
              </a:defRPr>
            </a:lvl2pPr>
            <a:lvl3pPr marL="571500" indent="-114300">
              <a:buClr>
                <a:schemeClr val="bg2"/>
              </a:buClr>
              <a:buFont typeface="Arial"/>
              <a:buChar char="•"/>
              <a:defRPr i="0">
                <a:latin typeface="Verdana"/>
                <a:cs typeface="Verdana"/>
              </a:defRPr>
            </a:lvl3pPr>
            <a:lvl4pPr marL="800100" indent="-114300">
              <a:buClr>
                <a:schemeClr val="bg2"/>
              </a:buClr>
              <a:buFont typeface="Arial"/>
              <a:buChar char="•"/>
              <a:defRPr i="0">
                <a:latin typeface="Verdana"/>
                <a:cs typeface="Verdana"/>
              </a:defRPr>
            </a:lvl4pPr>
            <a:lvl5pPr marL="1028700" indent="-114300">
              <a:buClr>
                <a:schemeClr val="bg2"/>
              </a:buClr>
              <a:buFont typeface="Arial"/>
              <a:buChar char="•"/>
              <a:defRPr i="0">
                <a:latin typeface="Verdana"/>
                <a:cs typeface="Verdana"/>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91400725"/>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Content Placeholder 7"/>
          <p:cNvSpPr>
            <a:spLocks noGrp="1"/>
          </p:cNvSpPr>
          <p:nvPr>
            <p:ph sz="half" idx="1" hasCustomPrompt="1"/>
          </p:nvPr>
        </p:nvSpPr>
        <p:spPr>
          <a:xfrm>
            <a:off x="5062829" y="1604311"/>
            <a:ext cx="3759525" cy="3005790"/>
          </a:xfrm>
          <a:prstGeom prst="rect">
            <a:avLst/>
          </a:prstGeom>
        </p:spPr>
        <p:txBody>
          <a:bodyPr/>
          <a:lstStyle>
            <a:lvl1pPr marL="63500" indent="-63500">
              <a:buNone/>
              <a:defRPr baseline="0"/>
            </a:lvl1pPr>
            <a:lvl2pPr marL="114300" indent="-114300">
              <a:buClr>
                <a:schemeClr val="bg2"/>
              </a:buClr>
              <a:buFont typeface="Arial" pitchFamily="34" charset="0"/>
              <a:buChar char="•"/>
              <a:defRPr lang="en-US" sz="1600" b="1" smtClean="0">
                <a:cs typeface="Gibson"/>
              </a:defRPr>
            </a:lvl2pPr>
          </a:lstStyle>
          <a:p>
            <a:pPr marL="0" indent="0">
              <a:buNone/>
            </a:pPr>
            <a:r>
              <a:rPr lang="en-US" dirty="0" smtClean="0">
                <a:latin typeface="+mn-lt"/>
                <a:cs typeface="Gibson SemiBold"/>
              </a:rPr>
              <a:t>Title </a:t>
            </a:r>
            <a:r>
              <a:rPr lang="en-US" dirty="0" err="1" smtClean="0">
                <a:latin typeface="+mn-lt"/>
                <a:cs typeface="Gibson SemiBold"/>
              </a:rPr>
              <a:t>Here.</a:t>
            </a:r>
            <a:r>
              <a:rPr lang="en-US" dirty="0" smtClean="0">
                <a:latin typeface="+mn-lt"/>
                <a:cs typeface="Gibson SemiBold"/>
              </a:rPr>
              <a:t> One line is best but two is okay too.</a:t>
            </a:r>
          </a:p>
          <a:p>
            <a:pPr lvl="1">
              <a:buFont typeface="Arial" pitchFamily="34" charset="0"/>
              <a:buChar char="•"/>
            </a:pPr>
            <a:r>
              <a:rPr lang="en-US" sz="1600" b="1" dirty="0" smtClean="0">
                <a:latin typeface="+mn-lt"/>
                <a:cs typeface="Gibson"/>
              </a:rPr>
              <a:t>Proof point number one, again one line is best.</a:t>
            </a:r>
          </a:p>
          <a:p>
            <a:pPr lvl="1">
              <a:buFont typeface="Arial" pitchFamily="34" charset="0"/>
              <a:buChar char="•"/>
            </a:pPr>
            <a:r>
              <a:rPr lang="en-US" sz="1600" b="1" dirty="0" smtClean="0">
                <a:latin typeface="+mn-lt"/>
                <a:cs typeface="Gibson"/>
              </a:rPr>
              <a:t>Proof point number two, again one line is best.</a:t>
            </a:r>
          </a:p>
          <a:p>
            <a:pPr lvl="1">
              <a:buFont typeface="Arial" pitchFamily="34" charset="0"/>
              <a:buChar char="•"/>
            </a:pPr>
            <a:r>
              <a:rPr lang="en-US" sz="1600" b="1" dirty="0" smtClean="0">
                <a:latin typeface="+mn-lt"/>
                <a:cs typeface="Gibson"/>
              </a:rPr>
              <a:t>Proof point number three, again one line is best.</a:t>
            </a:r>
          </a:p>
          <a:p>
            <a:pPr lvl="1"/>
            <a:endParaRPr lang="en-US" dirty="0">
              <a:latin typeface="Gibson"/>
              <a:cs typeface="Gibson"/>
            </a:endParaRPr>
          </a:p>
        </p:txBody>
      </p:sp>
      <p:cxnSp>
        <p:nvCxnSpPr>
          <p:cNvPr id="5" name="Straight Connector 4"/>
          <p:cNvCxnSpPr/>
          <p:nvPr userDrawn="1"/>
        </p:nvCxnSpPr>
        <p:spPr>
          <a:xfrm flipH="1">
            <a:off x="4953001" y="1657354"/>
            <a:ext cx="1" cy="2857499"/>
          </a:xfrm>
          <a:prstGeom prst="line">
            <a:avLst/>
          </a:prstGeom>
          <a:ln>
            <a:solidFill>
              <a:schemeClr val="bg1">
                <a:lumMod val="65000"/>
              </a:schemeClr>
            </a:solidFill>
            <a:prstDash val="sysDot"/>
          </a:ln>
        </p:spPr>
        <p:style>
          <a:lnRef idx="2">
            <a:schemeClr val="accent1"/>
          </a:lnRef>
          <a:fillRef idx="0">
            <a:schemeClr val="accent1"/>
          </a:fillRef>
          <a:effectRef idx="1">
            <a:schemeClr val="accent1"/>
          </a:effectRef>
          <a:fontRef idx="minor">
            <a:schemeClr val="tx1"/>
          </a:fontRef>
        </p:style>
      </p:cxnSp>
      <p:sp>
        <p:nvSpPr>
          <p:cNvPr id="8" name="Title 1"/>
          <p:cNvSpPr>
            <a:spLocks noGrp="1"/>
          </p:cNvSpPr>
          <p:nvPr>
            <p:ph type="title"/>
          </p:nvPr>
        </p:nvSpPr>
        <p:spPr>
          <a:xfrm>
            <a:off x="895350" y="165100"/>
            <a:ext cx="7791450" cy="952500"/>
          </a:xfrm>
          <a:prstGeom prst="rect">
            <a:avLst/>
          </a:prstGeo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507112349"/>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5350" y="165100"/>
            <a:ext cx="7791450" cy="952500"/>
          </a:xfrm>
          <a:prstGeom prst="rect">
            <a:avLst/>
          </a:prstGeo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369189672"/>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Reverse">
    <p:bg>
      <p:bgPr>
        <a:solidFill>
          <a:schemeClr val="tx2"/>
        </a:solidFill>
        <a:effectLst/>
      </p:bgPr>
    </p:bg>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3" y="0"/>
            <a:ext cx="549275" cy="5143500"/>
          </a:xfrm>
          <a:prstGeom prst="rect">
            <a:avLst/>
          </a:prstGeom>
          <a:solidFill>
            <a:srgbClr val="00AB8E"/>
          </a:solidFill>
          <a:ln>
            <a:noFill/>
          </a:ln>
          <a:effectLst>
            <a:outerShdw blurRad="38100" dist="25401" dir="2700000" algn="br" rotWithShape="0">
              <a:srgbClr val="808080">
                <a:alpha val="5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lstStyle/>
          <a:p>
            <a:pPr algn="ctr" eaLnBrk="0" hangingPunct="0">
              <a:defRPr/>
            </a:pPr>
            <a:endParaRPr lang="en-US" dirty="0">
              <a:solidFill>
                <a:prstClr val="white"/>
              </a:solidFill>
              <a:latin typeface="Verdana"/>
              <a:ea typeface="ＭＳ Ｐゴシック"/>
            </a:endParaRPr>
          </a:p>
        </p:txBody>
      </p:sp>
      <p:sp>
        <p:nvSpPr>
          <p:cNvPr id="5" name="Rectangle 4"/>
          <p:cNvSpPr>
            <a:spLocks noChangeArrowheads="1"/>
          </p:cNvSpPr>
          <p:nvPr userDrawn="1"/>
        </p:nvSpPr>
        <p:spPr bwMode="auto">
          <a:xfrm>
            <a:off x="549275" y="0"/>
            <a:ext cx="133350" cy="5143500"/>
          </a:xfrm>
          <a:prstGeom prst="rect">
            <a:avLst/>
          </a:prstGeom>
          <a:solidFill>
            <a:srgbClr val="BFBFBF"/>
          </a:solidFill>
          <a:ln>
            <a:noFill/>
          </a:ln>
          <a:effectLst>
            <a:outerShdw blurRad="38100" dist="25401" dir="2700000" algn="br" rotWithShape="0">
              <a:srgbClr val="808080">
                <a:alpha val="5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lstStyle/>
          <a:p>
            <a:pPr algn="ctr" eaLnBrk="0" hangingPunct="0">
              <a:defRPr/>
            </a:pPr>
            <a:endParaRPr lang="en-US" dirty="0">
              <a:solidFill>
                <a:prstClr val="white"/>
              </a:solidFill>
              <a:latin typeface="Verdana"/>
              <a:ea typeface="ＭＳ Ｐゴシック"/>
            </a:endParaRPr>
          </a:p>
        </p:txBody>
      </p:sp>
      <p:cxnSp>
        <p:nvCxnSpPr>
          <p:cNvPr id="7" name="Straight Connector 6"/>
          <p:cNvCxnSpPr/>
          <p:nvPr userDrawn="1"/>
        </p:nvCxnSpPr>
        <p:spPr>
          <a:xfrm rot="5400000">
            <a:off x="7484468" y="4956771"/>
            <a:ext cx="337742" cy="1588"/>
          </a:xfrm>
          <a:prstGeom prst="line">
            <a:avLst/>
          </a:prstGeom>
          <a:ln w="127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8" name="Picture 1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61951"/>
            <a:ext cx="425450"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904878" y="1200151"/>
            <a:ext cx="7781925" cy="3587750"/>
          </a:xfrm>
          <a:prstGeom prst="rect">
            <a:avLst/>
          </a:prstGeom>
        </p:spPr>
        <p:txBody>
          <a:bodyPr/>
          <a:lstStyle>
            <a:lvl1pPr>
              <a:buClr>
                <a:schemeClr val="bg2"/>
              </a:buClr>
              <a:buFont typeface="Arial"/>
              <a:buChar char="•"/>
              <a:defRPr>
                <a:solidFill>
                  <a:schemeClr val="bg1"/>
                </a:solidFill>
              </a:defRPr>
            </a:lvl1pPr>
            <a:lvl2pPr marL="342900" indent="-114300">
              <a:buClr>
                <a:schemeClr val="bg2"/>
              </a:buClr>
              <a:buFont typeface="Arial"/>
              <a:buChar char="•"/>
              <a:defRPr>
                <a:solidFill>
                  <a:schemeClr val="bg1"/>
                </a:solidFill>
              </a:defRPr>
            </a:lvl2pPr>
            <a:lvl3pPr marL="571500" indent="-114300">
              <a:buClr>
                <a:schemeClr val="bg2"/>
              </a:buClr>
              <a:buFont typeface="Arial"/>
              <a:buChar char="•"/>
              <a:defRPr>
                <a:solidFill>
                  <a:schemeClr val="bg1"/>
                </a:solidFill>
              </a:defRPr>
            </a:lvl3pPr>
            <a:lvl4pPr marL="800100" indent="-114300">
              <a:buClr>
                <a:schemeClr val="bg2"/>
              </a:buClr>
              <a:buFont typeface="Arial"/>
              <a:buChar char="•"/>
              <a:defRPr>
                <a:solidFill>
                  <a:schemeClr val="bg1"/>
                </a:solidFill>
              </a:defRPr>
            </a:lvl4pPr>
            <a:lvl5pPr marL="1143000" indent="-114300">
              <a:buClr>
                <a:schemeClr val="bg2"/>
              </a:buClr>
              <a:buFont typeface="Arial"/>
              <a:buChar cha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13" descr="BV_Signature_Logo_sansTM_GREENWHITE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3201" y="4813300"/>
            <a:ext cx="977900" cy="13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sp>
        <p:nvSpPr>
          <p:cNvPr id="16" name="Slide Number Placeholder 3"/>
          <p:cNvSpPr txBox="1">
            <a:spLocks/>
          </p:cNvSpPr>
          <p:nvPr userDrawn="1"/>
        </p:nvSpPr>
        <p:spPr>
          <a:xfrm>
            <a:off x="2" y="4870451"/>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b="1" smtClean="0">
                <a:solidFill>
                  <a:srgbClr val="003D4C"/>
                </a:solidFill>
                <a:latin typeface="Verdana"/>
              </a:rPr>
              <a:pPr algn="ctr"/>
              <a:t>‹#›</a:t>
            </a:fld>
            <a:endParaRPr lang="en-US" b="1" dirty="0">
              <a:solidFill>
                <a:srgbClr val="003D4C"/>
              </a:solidFill>
              <a:latin typeface="Verdana"/>
            </a:endParaRPr>
          </a:p>
        </p:txBody>
      </p:sp>
      <p:sp>
        <p:nvSpPr>
          <p:cNvPr id="18" name="Title 1"/>
          <p:cNvSpPr>
            <a:spLocks noGrp="1"/>
          </p:cNvSpPr>
          <p:nvPr>
            <p:ph type="title"/>
          </p:nvPr>
        </p:nvSpPr>
        <p:spPr>
          <a:xfrm>
            <a:off x="895350" y="165100"/>
            <a:ext cx="7791450" cy="952500"/>
          </a:xfrm>
          <a:prstGeom prst="rect">
            <a:avLst/>
          </a:prstGeo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873055176"/>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Only Reverse">
    <p:bg>
      <p:bgPr>
        <a:solidFill>
          <a:schemeClr val="tx2"/>
        </a:solidFill>
        <a:effectLst/>
      </p:bgPr>
    </p:bg>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3" y="0"/>
            <a:ext cx="549275" cy="5143500"/>
          </a:xfrm>
          <a:prstGeom prst="rect">
            <a:avLst/>
          </a:prstGeom>
          <a:solidFill>
            <a:srgbClr val="00AB8E"/>
          </a:solidFill>
          <a:ln>
            <a:noFill/>
          </a:ln>
          <a:effectLst>
            <a:outerShdw blurRad="38100" dist="25401" dir="2700000" algn="br" rotWithShape="0">
              <a:srgbClr val="808080">
                <a:alpha val="5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lstStyle/>
          <a:p>
            <a:pPr algn="ctr" eaLnBrk="0" hangingPunct="0">
              <a:defRPr/>
            </a:pPr>
            <a:endParaRPr lang="en-US" dirty="0">
              <a:solidFill>
                <a:prstClr val="white"/>
              </a:solidFill>
              <a:latin typeface="Verdana"/>
              <a:ea typeface="ＭＳ Ｐゴシック"/>
            </a:endParaRPr>
          </a:p>
        </p:txBody>
      </p:sp>
      <p:sp>
        <p:nvSpPr>
          <p:cNvPr id="5" name="Rectangle 4"/>
          <p:cNvSpPr>
            <a:spLocks noChangeArrowheads="1"/>
          </p:cNvSpPr>
          <p:nvPr userDrawn="1"/>
        </p:nvSpPr>
        <p:spPr bwMode="auto">
          <a:xfrm>
            <a:off x="549275" y="0"/>
            <a:ext cx="133350" cy="5143500"/>
          </a:xfrm>
          <a:prstGeom prst="rect">
            <a:avLst/>
          </a:prstGeom>
          <a:solidFill>
            <a:srgbClr val="BFBFBF"/>
          </a:solidFill>
          <a:ln>
            <a:noFill/>
          </a:ln>
          <a:effectLst>
            <a:outerShdw blurRad="38100" dist="25401" dir="2700000" algn="br" rotWithShape="0">
              <a:srgbClr val="808080">
                <a:alpha val="5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lstStyle/>
          <a:p>
            <a:pPr algn="ctr" eaLnBrk="0" hangingPunct="0">
              <a:defRPr/>
            </a:pPr>
            <a:endParaRPr lang="en-US" dirty="0">
              <a:solidFill>
                <a:prstClr val="white"/>
              </a:solidFill>
              <a:latin typeface="Verdana"/>
              <a:ea typeface="ＭＳ Ｐゴシック"/>
            </a:endParaRPr>
          </a:p>
        </p:txBody>
      </p:sp>
      <p:cxnSp>
        <p:nvCxnSpPr>
          <p:cNvPr id="7" name="Straight Connector 6"/>
          <p:cNvCxnSpPr/>
          <p:nvPr userDrawn="1"/>
        </p:nvCxnSpPr>
        <p:spPr>
          <a:xfrm rot="5400000">
            <a:off x="7484468" y="4956771"/>
            <a:ext cx="337742" cy="1588"/>
          </a:xfrm>
          <a:prstGeom prst="line">
            <a:avLst/>
          </a:prstGeom>
          <a:ln w="127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8" name="Picture 1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 y="361951"/>
            <a:ext cx="425450" cy="36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BV_Signature_Logo_sansTM_GREENWHITE_CMYK.eps"/>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823201" y="4813300"/>
            <a:ext cx="977900" cy="13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sp>
        <p:nvSpPr>
          <p:cNvPr id="16" name="Slide Number Placeholder 3"/>
          <p:cNvSpPr txBox="1">
            <a:spLocks/>
          </p:cNvSpPr>
          <p:nvPr userDrawn="1"/>
        </p:nvSpPr>
        <p:spPr>
          <a:xfrm>
            <a:off x="2" y="4870451"/>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b="1" smtClean="0">
                <a:solidFill>
                  <a:srgbClr val="003D4C"/>
                </a:solidFill>
                <a:latin typeface="Verdana"/>
              </a:rPr>
              <a:pPr algn="ctr"/>
              <a:t>‹#›</a:t>
            </a:fld>
            <a:endParaRPr lang="en-US" b="1" dirty="0">
              <a:solidFill>
                <a:srgbClr val="003D4C"/>
              </a:solidFill>
              <a:latin typeface="Verdana"/>
            </a:endParaRPr>
          </a:p>
        </p:txBody>
      </p:sp>
      <p:sp>
        <p:nvSpPr>
          <p:cNvPr id="18" name="Title 1"/>
          <p:cNvSpPr>
            <a:spLocks noGrp="1"/>
          </p:cNvSpPr>
          <p:nvPr>
            <p:ph type="title"/>
          </p:nvPr>
        </p:nvSpPr>
        <p:spPr>
          <a:xfrm>
            <a:off x="895350" y="165100"/>
            <a:ext cx="7791450" cy="952500"/>
          </a:xfrm>
          <a:prstGeom prst="rect">
            <a:avLst/>
          </a:prstGeo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2399048172"/>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copyright and page number dark">
    <p:bg>
      <p:bgPr>
        <a:solidFill>
          <a:schemeClr val="bg1"/>
        </a:solidFill>
        <a:effectLst/>
      </p:bgPr>
    </p:bg>
    <p:spTree>
      <p:nvGrpSpPr>
        <p:cNvPr id="1" name=""/>
        <p:cNvGrpSpPr/>
        <p:nvPr/>
      </p:nvGrpSpPr>
      <p:grpSpPr>
        <a:xfrm>
          <a:off x="0" y="0"/>
          <a:ext cx="0" cy="0"/>
          <a:chOff x="0" y="0"/>
          <a:chExt cx="0" cy="0"/>
        </a:xfrm>
      </p:grpSpPr>
      <p:cxnSp>
        <p:nvCxnSpPr>
          <p:cNvPr id="7" name="Straight Connector 6"/>
          <p:cNvCxnSpPr/>
          <p:nvPr userDrawn="1"/>
        </p:nvCxnSpPr>
        <p:spPr>
          <a:xfrm>
            <a:off x="7653338" y="66675"/>
            <a:ext cx="0" cy="365125"/>
          </a:xfrm>
          <a:prstGeom prst="line">
            <a:avLst/>
          </a:prstGeom>
          <a:ln w="1270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cxnSp>
      <p:sp>
        <p:nvSpPr>
          <p:cNvPr id="6" name="TextBox 5"/>
          <p:cNvSpPr txBox="1">
            <a:spLocks noChangeAspect="1"/>
          </p:cNvSpPr>
          <p:nvPr userDrawn="1"/>
        </p:nvSpPr>
        <p:spPr>
          <a:xfrm>
            <a:off x="762000"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Bazaarvoice, Inc. </a:t>
            </a:r>
          </a:p>
        </p:txBody>
      </p:sp>
      <p:sp>
        <p:nvSpPr>
          <p:cNvPr id="9"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b="1" smtClean="0">
                <a:solidFill>
                  <a:prstClr val="white">
                    <a:lumMod val="75000"/>
                  </a:prstClr>
                </a:solidFill>
                <a:latin typeface="Verdana"/>
              </a:rPr>
              <a:pPr algn="ctr"/>
              <a:t>‹#›</a:t>
            </a:fld>
            <a:endParaRPr lang="en-US" b="1" dirty="0">
              <a:solidFill>
                <a:prstClr val="white">
                  <a:lumMod val="75000"/>
                </a:prstClr>
              </a:solidFill>
              <a:latin typeface="Verdana"/>
            </a:endParaRPr>
          </a:p>
        </p:txBody>
      </p:sp>
      <p:pic>
        <p:nvPicPr>
          <p:cNvPr id="10" name="Pictur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31667" y="4820375"/>
            <a:ext cx="1071033" cy="14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0113139"/>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no image">
    <p:spTree>
      <p:nvGrpSpPr>
        <p:cNvPr id="1" name=""/>
        <p:cNvGrpSpPr/>
        <p:nvPr/>
      </p:nvGrpSpPr>
      <p:grpSpPr>
        <a:xfrm>
          <a:off x="0" y="0"/>
          <a:ext cx="0" cy="0"/>
          <a:chOff x="0" y="0"/>
          <a:chExt cx="0" cy="0"/>
        </a:xfrm>
      </p:grpSpPr>
      <p:sp>
        <p:nvSpPr>
          <p:cNvPr id="31" name="Rectangle 30"/>
          <p:cNvSpPr/>
          <p:nvPr userDrawn="1"/>
        </p:nvSpPr>
        <p:spPr>
          <a:xfrm>
            <a:off x="0" y="0"/>
            <a:ext cx="9144000" cy="5143500"/>
          </a:xfrm>
          <a:prstGeom prst="rect">
            <a:avLst/>
          </a:prstGeom>
          <a:gradFill flip="none" rotWithShape="1">
            <a:gsLst>
              <a:gs pos="70000">
                <a:schemeClr val="accent1">
                  <a:shade val="70000"/>
                  <a:satMod val="150000"/>
                  <a:alpha val="0"/>
                </a:schemeClr>
              </a:gs>
              <a:gs pos="100000">
                <a:schemeClr val="tx1">
                  <a:alpha val="1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Verdana"/>
              <a:ea typeface="ＭＳ Ｐゴシック"/>
            </a:endParaRPr>
          </a:p>
        </p:txBody>
      </p:sp>
      <p:sp>
        <p:nvSpPr>
          <p:cNvPr id="25" name="Title 24"/>
          <p:cNvSpPr>
            <a:spLocks noGrp="1"/>
          </p:cNvSpPr>
          <p:nvPr>
            <p:ph type="title"/>
          </p:nvPr>
        </p:nvSpPr>
        <p:spPr>
          <a:xfrm>
            <a:off x="704850" y="2476500"/>
            <a:ext cx="8102600" cy="838200"/>
          </a:xfrm>
          <a:prstGeom prst="rect">
            <a:avLst/>
          </a:prstGeom>
        </p:spPr>
        <p:txBody>
          <a:bodyPr anchor="ctr"/>
          <a:lstStyle>
            <a:lvl1pPr>
              <a:defRPr>
                <a:solidFill>
                  <a:srgbClr val="003D4C"/>
                </a:solidFill>
              </a:defRPr>
            </a:lvl1pPr>
          </a:lstStyle>
          <a:p>
            <a:r>
              <a:rPr lang="en-US" smtClean="0"/>
              <a:t>Click to edit Master title style</a:t>
            </a:r>
            <a:endParaRPr lang="en-US" dirty="0"/>
          </a:p>
        </p:txBody>
      </p:sp>
      <p:pic>
        <p:nvPicPr>
          <p:cNvPr id="3" name="Picture 2" descr="BV_Primary_FullColor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1050" y="882650"/>
            <a:ext cx="1340349" cy="1390545"/>
          </a:xfrm>
          <a:prstGeom prst="rect">
            <a:avLst/>
          </a:prstGeom>
        </p:spPr>
      </p:pic>
      <p:sp>
        <p:nvSpPr>
          <p:cNvPr id="11" name="TextBox 10"/>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12"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spTree>
    <p:extLst>
      <p:ext uri="{BB962C8B-B14F-4D97-AF65-F5344CB8AC3E}">
        <p14:creationId xmlns:p14="http://schemas.microsoft.com/office/powerpoint/2010/main" val="2563797266"/>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aqua divider">
    <p:spTree>
      <p:nvGrpSpPr>
        <p:cNvPr id="1" name=""/>
        <p:cNvGrpSpPr/>
        <p:nvPr/>
      </p:nvGrpSpPr>
      <p:grpSpPr>
        <a:xfrm>
          <a:off x="0" y="0"/>
          <a:ext cx="0" cy="0"/>
          <a:chOff x="0" y="0"/>
          <a:chExt cx="0" cy="0"/>
        </a:xfrm>
      </p:grpSpPr>
      <p:pic>
        <p:nvPicPr>
          <p:cNvPr id="12" name="Picture 11" descr="iStock_000021484350Medium.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l="593" t="8282" r="550" b="8282"/>
          <a:stretch/>
        </p:blipFill>
        <p:spPr>
          <a:xfrm>
            <a:off x="0" y="-1"/>
            <a:ext cx="9144000" cy="5143501"/>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BFBFBF"/>
                </a:solidFill>
                <a:latin typeface="Verdana"/>
              </a:rPr>
              <a:pPr algn="ctr"/>
              <a:t>‹#›</a:t>
            </a:fld>
            <a:endParaRPr lang="en-US" sz="650" dirty="0">
              <a:solidFill>
                <a:srgbClr val="BFBFBF"/>
              </a:solidFill>
              <a:latin typeface="Verdana"/>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Tree>
    <p:extLst>
      <p:ext uri="{BB962C8B-B14F-4D97-AF65-F5344CB8AC3E}">
        <p14:creationId xmlns:p14="http://schemas.microsoft.com/office/powerpoint/2010/main" val="3299768622"/>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purple divider">
    <p:spTree>
      <p:nvGrpSpPr>
        <p:cNvPr id="1" name=""/>
        <p:cNvGrpSpPr/>
        <p:nvPr/>
      </p:nvGrpSpPr>
      <p:grpSpPr>
        <a:xfrm>
          <a:off x="0" y="0"/>
          <a:ext cx="0" cy="0"/>
          <a:chOff x="0" y="0"/>
          <a:chExt cx="0" cy="0"/>
        </a:xfrm>
      </p:grpSpPr>
      <p:pic>
        <p:nvPicPr>
          <p:cNvPr id="12" name="Picture 11" descr="CUP0045237.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25039"/>
          <a:stretch/>
        </p:blipFill>
        <p:spPr>
          <a:xfrm>
            <a:off x="-2032" y="0"/>
            <a:ext cx="9146032" cy="5143500"/>
          </a:xfrm>
          <a:prstGeom prst="rect">
            <a:avLst/>
          </a:prstGeom>
        </p:spPr>
      </p:pic>
      <p:sp>
        <p:nvSpPr>
          <p:cNvPr id="7" name="Text Placeholder 2"/>
          <p:cNvSpPr txBox="1">
            <a:spLocks/>
          </p:cNvSpPr>
          <p:nvPr userDrawn="1"/>
        </p:nvSpPr>
        <p:spPr>
          <a:xfrm>
            <a:off x="0" y="2628900"/>
            <a:ext cx="9144000" cy="1716390"/>
          </a:xfrm>
          <a:prstGeom prst="rect">
            <a:avLst/>
          </a:prstGeom>
          <a:solidFill>
            <a:schemeClr val="tx2"/>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BFBFBF"/>
                </a:solidFill>
                <a:latin typeface="Verdana"/>
              </a:rPr>
              <a:pPr algn="ctr"/>
              <a:t>‹#›</a:t>
            </a:fld>
            <a:endParaRPr lang="en-US" sz="650" dirty="0">
              <a:solidFill>
                <a:srgbClr val="BFBFBF"/>
              </a:solidFill>
              <a:latin typeface="Verdana"/>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Tree>
    <p:extLst>
      <p:ext uri="{BB962C8B-B14F-4D97-AF65-F5344CB8AC3E}">
        <p14:creationId xmlns:p14="http://schemas.microsoft.com/office/powerpoint/2010/main" val="19027309"/>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V navy divider">
    <p:spTree>
      <p:nvGrpSpPr>
        <p:cNvPr id="1" name=""/>
        <p:cNvGrpSpPr/>
        <p:nvPr/>
      </p:nvGrpSpPr>
      <p:grpSpPr>
        <a:xfrm>
          <a:off x="0" y="0"/>
          <a:ext cx="0" cy="0"/>
          <a:chOff x="0" y="0"/>
          <a:chExt cx="0" cy="0"/>
        </a:xfrm>
      </p:grpSpPr>
      <p:pic>
        <p:nvPicPr>
          <p:cNvPr id="2" name="Picture 1" descr="iStock_000021574496XLarge.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685" t="16724"/>
          <a:stretch/>
        </p:blipFill>
        <p:spPr>
          <a:xfrm>
            <a:off x="0" y="0"/>
            <a:ext cx="914400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BFBFBF"/>
                </a:solidFill>
                <a:latin typeface="Verdana"/>
              </a:rPr>
              <a:pPr algn="ctr"/>
              <a:t>‹#›</a:t>
            </a:fld>
            <a:endParaRPr lang="en-US" sz="650" dirty="0">
              <a:solidFill>
                <a:srgbClr val="BFBFBF"/>
              </a:solidFill>
              <a:latin typeface="Verdana"/>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Tree>
    <p:extLst>
      <p:ext uri="{BB962C8B-B14F-4D97-AF65-F5344CB8AC3E}">
        <p14:creationId xmlns:p14="http://schemas.microsoft.com/office/powerpoint/2010/main" val="352550337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V navy divider">
    <p:spTree>
      <p:nvGrpSpPr>
        <p:cNvPr id="1" name=""/>
        <p:cNvGrpSpPr/>
        <p:nvPr/>
      </p:nvGrpSpPr>
      <p:grpSpPr>
        <a:xfrm>
          <a:off x="0" y="0"/>
          <a:ext cx="0" cy="0"/>
          <a:chOff x="0" y="0"/>
          <a:chExt cx="0" cy="0"/>
        </a:xfrm>
      </p:grpSpPr>
      <p:pic>
        <p:nvPicPr>
          <p:cNvPr id="2" name="Picture 1" descr="iStock_000021574496XLarge.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685" t="16724"/>
          <a:stretch/>
        </p:blipFill>
        <p:spPr>
          <a:xfrm>
            <a:off x="0" y="0"/>
            <a:ext cx="914400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rgbClr val="BFBFBF"/>
                </a:solidFill>
                <a:latin typeface="+mn-lt"/>
              </a:rPr>
              <a:pPr algn="ctr"/>
              <a:t>‹#›</a:t>
            </a:fld>
            <a:endParaRPr lang="en-US" sz="650" b="0" dirty="0">
              <a:solidFill>
                <a:srgbClr val="BFBFBF"/>
              </a:solidFill>
              <a:latin typeface="+mn-lt"/>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Tree>
    <p:extLst>
      <p:ext uri="{BB962C8B-B14F-4D97-AF65-F5344CB8AC3E}">
        <p14:creationId xmlns:p14="http://schemas.microsoft.com/office/powerpoint/2010/main" val="1177346765"/>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orange divider">
    <p:spTree>
      <p:nvGrpSpPr>
        <p:cNvPr id="1" name=""/>
        <p:cNvGrpSpPr/>
        <p:nvPr/>
      </p:nvGrpSpPr>
      <p:grpSpPr>
        <a:xfrm>
          <a:off x="0" y="0"/>
          <a:ext cx="0" cy="0"/>
          <a:chOff x="0" y="0"/>
          <a:chExt cx="0" cy="0"/>
        </a:xfrm>
      </p:grpSpPr>
      <p:pic>
        <p:nvPicPr>
          <p:cNvPr id="2" name="Picture 1" descr="CUP0014021.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12501" b="3125"/>
          <a:stretch/>
        </p:blipFill>
        <p:spPr>
          <a:xfrm>
            <a:off x="0" y="0"/>
            <a:ext cx="914400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Tree>
    <p:extLst>
      <p:ext uri="{BB962C8B-B14F-4D97-AF65-F5344CB8AC3E}">
        <p14:creationId xmlns:p14="http://schemas.microsoft.com/office/powerpoint/2010/main" val="2348797849"/>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pic>
        <p:nvPicPr>
          <p:cNvPr id="2" name="Picture 1" descr="blogger-woman.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t="15683"/>
          <a:stretch/>
        </p:blipFill>
        <p:spPr>
          <a:xfrm>
            <a:off x="-6350" y="0"/>
            <a:ext cx="915035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1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C0CA55">
                    <a:lumMod val="50000"/>
                  </a:srgbClr>
                </a:solidFill>
                <a:latin typeface="Verdana"/>
              </a:rPr>
              <a:pPr algn="ctr"/>
              <a:t>‹#›</a:t>
            </a:fld>
            <a:endParaRPr lang="en-US" sz="650" dirty="0">
              <a:solidFill>
                <a:srgbClr val="C0CA55">
                  <a:lumMod val="50000"/>
                </a:srgbClr>
              </a:solidFill>
              <a:latin typeface="Verdana"/>
            </a:endParaRPr>
          </a:p>
        </p:txBody>
      </p:sp>
      <p:sp>
        <p:nvSpPr>
          <p:cNvPr id="3"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
        <p:nvSpPr>
          <p:cNvPr id="16" name="TextBox 15"/>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17"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spTree>
    <p:extLst>
      <p:ext uri="{BB962C8B-B14F-4D97-AF65-F5344CB8AC3E}">
        <p14:creationId xmlns:p14="http://schemas.microsoft.com/office/powerpoint/2010/main" val="3986205760"/>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aqua divider">
    <p:spTree>
      <p:nvGrpSpPr>
        <p:cNvPr id="1" name=""/>
        <p:cNvGrpSpPr/>
        <p:nvPr/>
      </p:nvGrpSpPr>
      <p:grpSpPr>
        <a:xfrm>
          <a:off x="0" y="0"/>
          <a:ext cx="0" cy="0"/>
          <a:chOff x="0" y="0"/>
          <a:chExt cx="0" cy="0"/>
        </a:xfrm>
      </p:grpSpPr>
      <p:pic>
        <p:nvPicPr>
          <p:cNvPr id="12" name="Picture 11" descr="iStock_000021484350Medium.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l="593" t="8282" r="550" b="8282"/>
          <a:stretch/>
        </p:blipFill>
        <p:spPr>
          <a:xfrm>
            <a:off x="0" y="-1"/>
            <a:ext cx="9144000" cy="5143501"/>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BFBFBF"/>
                </a:solidFill>
                <a:latin typeface="Verdana"/>
              </a:rPr>
              <a:pPr algn="ctr"/>
              <a:t>‹#›</a:t>
            </a:fld>
            <a:endParaRPr lang="en-US" sz="650" dirty="0">
              <a:solidFill>
                <a:srgbClr val="BFBFBF"/>
              </a:solidFill>
              <a:latin typeface="Verdana"/>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9" name="Picture 8"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230279336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purple divider">
    <p:spTree>
      <p:nvGrpSpPr>
        <p:cNvPr id="1" name=""/>
        <p:cNvGrpSpPr/>
        <p:nvPr/>
      </p:nvGrpSpPr>
      <p:grpSpPr>
        <a:xfrm>
          <a:off x="0" y="0"/>
          <a:ext cx="0" cy="0"/>
          <a:chOff x="0" y="0"/>
          <a:chExt cx="0" cy="0"/>
        </a:xfrm>
      </p:grpSpPr>
      <p:pic>
        <p:nvPicPr>
          <p:cNvPr id="12" name="Picture 11" descr="CUP0045237.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25039"/>
          <a:stretch/>
        </p:blipFill>
        <p:spPr>
          <a:xfrm>
            <a:off x="-2032" y="0"/>
            <a:ext cx="9146032" cy="5143500"/>
          </a:xfrm>
          <a:prstGeom prst="rect">
            <a:avLst/>
          </a:prstGeom>
        </p:spPr>
      </p:pic>
      <p:sp>
        <p:nvSpPr>
          <p:cNvPr id="7" name="Text Placeholder 2"/>
          <p:cNvSpPr txBox="1">
            <a:spLocks/>
          </p:cNvSpPr>
          <p:nvPr userDrawn="1"/>
        </p:nvSpPr>
        <p:spPr>
          <a:xfrm>
            <a:off x="0" y="2628900"/>
            <a:ext cx="9144000" cy="1716390"/>
          </a:xfrm>
          <a:prstGeom prst="rect">
            <a:avLst/>
          </a:prstGeom>
          <a:solidFill>
            <a:schemeClr val="tx2"/>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BFBFBF"/>
                </a:solidFill>
                <a:latin typeface="Verdana"/>
              </a:rPr>
              <a:pPr algn="ctr"/>
              <a:t>‹#›</a:t>
            </a:fld>
            <a:endParaRPr lang="en-US" sz="650" dirty="0">
              <a:solidFill>
                <a:srgbClr val="BFBFBF"/>
              </a:solidFill>
              <a:latin typeface="Verdana"/>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11" name="Picture 10"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3242041780"/>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BV navy divider">
    <p:spTree>
      <p:nvGrpSpPr>
        <p:cNvPr id="1" name=""/>
        <p:cNvGrpSpPr/>
        <p:nvPr/>
      </p:nvGrpSpPr>
      <p:grpSpPr>
        <a:xfrm>
          <a:off x="0" y="0"/>
          <a:ext cx="0" cy="0"/>
          <a:chOff x="0" y="0"/>
          <a:chExt cx="0" cy="0"/>
        </a:xfrm>
      </p:grpSpPr>
      <p:pic>
        <p:nvPicPr>
          <p:cNvPr id="2" name="Picture 1" descr="iStock_000021574496XLarge.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685" t="16724"/>
          <a:stretch/>
        </p:blipFill>
        <p:spPr>
          <a:xfrm>
            <a:off x="0" y="0"/>
            <a:ext cx="914400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BFBFBF"/>
                </a:solidFill>
                <a:latin typeface="Verdana"/>
              </a:rPr>
              <a:pPr algn="ctr"/>
              <a:t>‹#›</a:t>
            </a:fld>
            <a:endParaRPr lang="en-US" sz="650" dirty="0">
              <a:solidFill>
                <a:srgbClr val="BFBFBF"/>
              </a:solidFill>
              <a:latin typeface="Verdana"/>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9" name="Picture 8"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2916980274"/>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orange divider">
    <p:spTree>
      <p:nvGrpSpPr>
        <p:cNvPr id="1" name=""/>
        <p:cNvGrpSpPr/>
        <p:nvPr/>
      </p:nvGrpSpPr>
      <p:grpSpPr>
        <a:xfrm>
          <a:off x="0" y="0"/>
          <a:ext cx="0" cy="0"/>
          <a:chOff x="0" y="0"/>
          <a:chExt cx="0" cy="0"/>
        </a:xfrm>
      </p:grpSpPr>
      <p:pic>
        <p:nvPicPr>
          <p:cNvPr id="2" name="Picture 1" descr="CUP0014021.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12501" b="3125"/>
          <a:stretch/>
        </p:blipFill>
        <p:spPr>
          <a:xfrm>
            <a:off x="0" y="0"/>
            <a:ext cx="914400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9" name="Picture 8"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2469553588"/>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2_green divider">
    <p:spTree>
      <p:nvGrpSpPr>
        <p:cNvPr id="1" name=""/>
        <p:cNvGrpSpPr/>
        <p:nvPr/>
      </p:nvGrpSpPr>
      <p:grpSpPr>
        <a:xfrm>
          <a:off x="0" y="0"/>
          <a:ext cx="0" cy="0"/>
          <a:chOff x="0" y="0"/>
          <a:chExt cx="0" cy="0"/>
        </a:xfrm>
      </p:grpSpPr>
      <p:pic>
        <p:nvPicPr>
          <p:cNvPr id="2" name="Picture 1" descr="blogger-woman.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t="15683"/>
          <a:stretch/>
        </p:blipFill>
        <p:spPr>
          <a:xfrm>
            <a:off x="-6350" y="0"/>
            <a:ext cx="915035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1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C0CA55">
                    <a:lumMod val="50000"/>
                  </a:srgbClr>
                </a:solidFill>
                <a:latin typeface="Verdana"/>
              </a:rPr>
              <a:pPr algn="ctr"/>
              <a:t>‹#›</a:t>
            </a:fld>
            <a:endParaRPr lang="en-US" sz="650" dirty="0">
              <a:solidFill>
                <a:srgbClr val="C0CA55">
                  <a:lumMod val="50000"/>
                </a:srgbClr>
              </a:solidFill>
              <a:latin typeface="Verdana"/>
            </a:endParaRPr>
          </a:p>
        </p:txBody>
      </p:sp>
      <p:sp>
        <p:nvSpPr>
          <p:cNvPr id="3"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
        <p:nvSpPr>
          <p:cNvPr id="16" name="TextBox 15"/>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17"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pic>
        <p:nvPicPr>
          <p:cNvPr id="8" name="Picture 7"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3573377099"/>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BV navy divider">
    <p:spTree>
      <p:nvGrpSpPr>
        <p:cNvPr id="1" name=""/>
        <p:cNvGrpSpPr/>
        <p:nvPr/>
      </p:nvGrpSpPr>
      <p:grpSpPr>
        <a:xfrm>
          <a:off x="0" y="0"/>
          <a:ext cx="0" cy="0"/>
          <a:chOff x="0" y="0"/>
          <a:chExt cx="0" cy="0"/>
        </a:xfrm>
      </p:grpSpPr>
      <p:sp>
        <p:nvSpPr>
          <p:cNvPr id="10" name="Rectangle 9"/>
          <p:cNvSpPr/>
          <p:nvPr userDrawn="1"/>
        </p:nvSpPr>
        <p:spPr>
          <a:xfrm>
            <a:off x="0" y="0"/>
            <a:ext cx="9144000" cy="5143500"/>
          </a:xfrm>
          <a:prstGeom prst="rect">
            <a:avLst/>
          </a:prstGeom>
          <a:gradFill flip="none" rotWithShape="1">
            <a:gsLst>
              <a:gs pos="0">
                <a:schemeClr val="accent1">
                  <a:shade val="70000"/>
                  <a:satMod val="150000"/>
                  <a:alpha val="0"/>
                </a:schemeClr>
              </a:gs>
              <a:gs pos="100000">
                <a:schemeClr val="tx1">
                  <a:alpha val="1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Verdana"/>
              <a:ea typeface="ＭＳ Ｐゴシック"/>
            </a:endParaRPr>
          </a:p>
        </p:txBody>
      </p:sp>
      <p:sp>
        <p:nvSpPr>
          <p:cNvPr id="7" name="Text Placeholder 2"/>
          <p:cNvSpPr txBox="1">
            <a:spLocks/>
          </p:cNvSpPr>
          <p:nvPr userDrawn="1"/>
        </p:nvSpPr>
        <p:spPr>
          <a:xfrm>
            <a:off x="0" y="2628900"/>
            <a:ext cx="9144000" cy="1716390"/>
          </a:xfrm>
          <a:prstGeom prst="rect">
            <a:avLst/>
          </a:prstGeom>
          <a:solidFill>
            <a:schemeClr val="tx2"/>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prstClr val="white"/>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BFBFBF"/>
                </a:solidFill>
                <a:latin typeface="Verdana"/>
              </a:rPr>
              <a:pPr algn="ctr"/>
              <a:t>‹#›</a:t>
            </a:fld>
            <a:endParaRPr lang="en-US" sz="650" dirty="0">
              <a:solidFill>
                <a:srgbClr val="BFBFBF"/>
              </a:solidFill>
              <a:latin typeface="Verdana"/>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11" name="Picture 10"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extLst>
      <p:ext uri="{BB962C8B-B14F-4D97-AF65-F5344CB8AC3E}">
        <p14:creationId xmlns:p14="http://schemas.microsoft.com/office/powerpoint/2010/main" val="3100061981"/>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and bullets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15900" y="1155700"/>
            <a:ext cx="8743950"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pic>
        <p:nvPicPr>
          <p:cNvPr id="5" name="Picture 4"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
        <p:nvSpPr>
          <p:cNvPr id="6" name="Rectangle 5"/>
          <p:cNvSpPr>
            <a:spLocks noChangeArrowheads="1"/>
          </p:cNvSpPr>
          <p:nvPr userDrawn="1"/>
        </p:nvSpPr>
        <p:spPr bwMode="auto">
          <a:xfrm>
            <a:off x="0" y="0"/>
            <a:ext cx="9144000" cy="114300"/>
          </a:xfrm>
          <a:prstGeom prst="rect">
            <a:avLst/>
          </a:prstGeom>
          <a:solidFill>
            <a:schemeClr val="tx2"/>
          </a:solidFill>
          <a:ln>
            <a:noFill/>
          </a:ln>
          <a:effectLst/>
          <a:extLst/>
        </p:spPr>
        <p:txBody>
          <a:bodyPr anchor="ctr"/>
          <a:lstStyle/>
          <a:p>
            <a:pPr algn="ctr" eaLnBrk="0" hangingPunct="0">
              <a:defRPr/>
            </a:pPr>
            <a:endParaRPr lang="en-US" dirty="0">
              <a:solidFill>
                <a:prstClr val="white"/>
              </a:solidFill>
              <a:latin typeface="Verdana"/>
              <a:ea typeface="ＭＳ Ｐゴシック"/>
            </a:endParaRPr>
          </a:p>
        </p:txBody>
      </p:sp>
      <p:sp>
        <p:nvSpPr>
          <p:cNvPr id="7" name="TextBox 6"/>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8"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srgbClr val="BFBFBF"/>
                </a:solidFill>
                <a:latin typeface="Verdana"/>
              </a:rPr>
              <a:pPr algn="ctr"/>
              <a:t>‹#›</a:t>
            </a:fld>
            <a:endParaRPr lang="en-US" sz="650" dirty="0">
              <a:solidFill>
                <a:srgbClr val="BFBFBF"/>
              </a:solidFill>
              <a:latin typeface="Verdana"/>
            </a:endParaRPr>
          </a:p>
        </p:txBody>
      </p:sp>
    </p:spTree>
    <p:extLst>
      <p:ext uri="{BB962C8B-B14F-4D97-AF65-F5344CB8AC3E}">
        <p14:creationId xmlns:p14="http://schemas.microsoft.com/office/powerpoint/2010/main" val="3595608126"/>
      </p:ext>
    </p:extLst>
  </p:cSld>
  <p:clrMapOvr>
    <a:masterClrMapping/>
  </p:clrMapOvr>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title and bullets layout">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15900" y="1155700"/>
            <a:ext cx="8743950" cy="35750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pic>
        <p:nvPicPr>
          <p:cNvPr id="5" name="Picture 4"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
        <p:nvSpPr>
          <p:cNvPr id="6" name="Rectangle 5"/>
          <p:cNvSpPr>
            <a:spLocks noChangeArrowheads="1"/>
          </p:cNvSpPr>
          <p:nvPr userDrawn="1"/>
        </p:nvSpPr>
        <p:spPr bwMode="auto">
          <a:xfrm>
            <a:off x="0" y="0"/>
            <a:ext cx="9144000" cy="114300"/>
          </a:xfrm>
          <a:prstGeom prst="rect">
            <a:avLst/>
          </a:prstGeom>
          <a:solidFill>
            <a:srgbClr val="00AB8E"/>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defRPr/>
            </a:pPr>
            <a:endParaRPr lang="en-US" dirty="0">
              <a:solidFill>
                <a:prstClr val="white"/>
              </a:solidFill>
              <a:latin typeface="Verdana"/>
              <a:ea typeface="ＭＳ Ｐゴシック"/>
            </a:endParaRPr>
          </a:p>
        </p:txBody>
      </p:sp>
      <p:sp>
        <p:nvSpPr>
          <p:cNvPr id="7" name="TextBox 6"/>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8"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spTree>
    <p:extLst>
      <p:ext uri="{BB962C8B-B14F-4D97-AF65-F5344CB8AC3E}">
        <p14:creationId xmlns:p14="http://schemas.microsoft.com/office/powerpoint/2010/main" val="1169838716"/>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orange divider">
    <p:spTree>
      <p:nvGrpSpPr>
        <p:cNvPr id="1" name=""/>
        <p:cNvGrpSpPr/>
        <p:nvPr/>
      </p:nvGrpSpPr>
      <p:grpSpPr>
        <a:xfrm>
          <a:off x="0" y="0"/>
          <a:ext cx="0" cy="0"/>
          <a:chOff x="0" y="0"/>
          <a:chExt cx="0" cy="0"/>
        </a:xfrm>
      </p:grpSpPr>
      <p:pic>
        <p:nvPicPr>
          <p:cNvPr id="2" name="Picture 1" descr="CUP0014021.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12501" b="3125"/>
          <a:stretch/>
        </p:blipFill>
        <p:spPr>
          <a:xfrm>
            <a:off x="0" y="0"/>
            <a:ext cx="914400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Tree>
    <p:extLst>
      <p:ext uri="{BB962C8B-B14F-4D97-AF65-F5344CB8AC3E}">
        <p14:creationId xmlns:p14="http://schemas.microsoft.com/office/powerpoint/2010/main" val="2071860524"/>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mages only slide, no title">
    <p:spTree>
      <p:nvGrpSpPr>
        <p:cNvPr id="1" name=""/>
        <p:cNvGrpSpPr/>
        <p:nvPr/>
      </p:nvGrpSpPr>
      <p:grpSpPr>
        <a:xfrm>
          <a:off x="0" y="0"/>
          <a:ext cx="0" cy="0"/>
          <a:chOff x="0" y="0"/>
          <a:chExt cx="0" cy="0"/>
        </a:xfrm>
      </p:grpSpPr>
      <p:sp>
        <p:nvSpPr>
          <p:cNvPr id="15" name="TextBox 14"/>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16"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pic>
        <p:nvPicPr>
          <p:cNvPr id="5" name="Picture 4"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extLst>
      <p:ext uri="{BB962C8B-B14F-4D97-AF65-F5344CB8AC3E}">
        <p14:creationId xmlns:p14="http://schemas.microsoft.com/office/powerpoint/2010/main" val="3926150116"/>
      </p:ext>
    </p:extLst>
  </p:cSld>
  <p:clrMapOvr>
    <a:masterClrMapping/>
  </p:clrMapOvr>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only, no green header bar">
    <p:spTree>
      <p:nvGrpSpPr>
        <p:cNvPr id="1" name=""/>
        <p:cNvGrpSpPr/>
        <p:nvPr/>
      </p:nvGrpSpPr>
      <p:grpSpPr>
        <a:xfrm>
          <a:off x="0" y="0"/>
          <a:ext cx="0" cy="0"/>
          <a:chOff x="0" y="0"/>
          <a:chExt cx="0" cy="0"/>
        </a:xfrm>
      </p:grpSpPr>
      <p:sp>
        <p:nvSpPr>
          <p:cNvPr id="8" name="TextBox 7"/>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11"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6" name="Picture 5"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extLst>
      <p:ext uri="{BB962C8B-B14F-4D97-AF65-F5344CB8AC3E}">
        <p14:creationId xmlns:p14="http://schemas.microsoft.com/office/powerpoint/2010/main" val="1797422157"/>
      </p:ext>
    </p:extLst>
  </p:cSld>
  <p:clrMapOvr>
    <a:masterClrMapping/>
  </p:clrMapOvr>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title only, no green header bar">
    <p:spTree>
      <p:nvGrpSpPr>
        <p:cNvPr id="1" name=""/>
        <p:cNvGrpSpPr/>
        <p:nvPr/>
      </p:nvGrpSpPr>
      <p:grpSpPr>
        <a:xfrm>
          <a:off x="0" y="0"/>
          <a:ext cx="0" cy="0"/>
          <a:chOff x="0" y="0"/>
          <a:chExt cx="0" cy="0"/>
        </a:xfrm>
      </p:grpSpPr>
      <p:sp>
        <p:nvSpPr>
          <p:cNvPr id="8" name="TextBox 7"/>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11"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6" name="Picture 5"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
        <p:nvSpPr>
          <p:cNvPr id="7" name="Rectangle 6"/>
          <p:cNvSpPr>
            <a:spLocks noChangeArrowheads="1"/>
          </p:cNvSpPr>
          <p:nvPr userDrawn="1"/>
        </p:nvSpPr>
        <p:spPr bwMode="auto">
          <a:xfrm>
            <a:off x="0" y="0"/>
            <a:ext cx="9144000" cy="114300"/>
          </a:xfrm>
          <a:prstGeom prst="rect">
            <a:avLst/>
          </a:prstGeom>
          <a:solidFill>
            <a:schemeClr val="tx2"/>
          </a:solidFill>
          <a:ln>
            <a:noFill/>
          </a:ln>
          <a:effectLst/>
          <a:extLst/>
        </p:spPr>
        <p:txBody>
          <a:bodyPr anchor="ctr"/>
          <a:lstStyle/>
          <a:p>
            <a:pPr algn="ctr" eaLnBrk="0" hangingPunct="0">
              <a:defRPr/>
            </a:pPr>
            <a:endParaRPr lang="en-US" dirty="0">
              <a:solidFill>
                <a:prstClr val="white"/>
              </a:solidFill>
              <a:latin typeface="Verdana"/>
              <a:ea typeface="ＭＳ Ｐゴシック"/>
            </a:endParaRPr>
          </a:p>
        </p:txBody>
      </p:sp>
    </p:spTree>
    <p:extLst>
      <p:ext uri="{BB962C8B-B14F-4D97-AF65-F5344CB8AC3E}">
        <p14:creationId xmlns:p14="http://schemas.microsoft.com/office/powerpoint/2010/main" val="3546615701"/>
      </p:ext>
    </p:extLst>
  </p:cSld>
  <p:clrMapOvr>
    <a:masterClrMapping/>
  </p:clrMapOvr>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with green header bar">
    <p:spTree>
      <p:nvGrpSpPr>
        <p:cNvPr id="1" name=""/>
        <p:cNvGrpSpPr/>
        <p:nvPr/>
      </p:nvGrpSpPr>
      <p:grpSpPr>
        <a:xfrm>
          <a:off x="0" y="0"/>
          <a:ext cx="0" cy="0"/>
          <a:chOff x="0" y="0"/>
          <a:chExt cx="0" cy="0"/>
        </a:xfrm>
      </p:grpSpPr>
      <p:sp>
        <p:nvSpPr>
          <p:cNvPr id="10" name="Rectangle 9"/>
          <p:cNvSpPr>
            <a:spLocks noChangeArrowheads="1"/>
          </p:cNvSpPr>
          <p:nvPr userDrawn="1"/>
        </p:nvSpPr>
        <p:spPr bwMode="auto">
          <a:xfrm>
            <a:off x="0" y="0"/>
            <a:ext cx="9144000" cy="114300"/>
          </a:xfrm>
          <a:prstGeom prst="rect">
            <a:avLst/>
          </a:prstGeom>
          <a:solidFill>
            <a:srgbClr val="00AB8E"/>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defRPr/>
            </a:pPr>
            <a:endParaRPr lang="en-US" dirty="0">
              <a:solidFill>
                <a:prstClr val="white"/>
              </a:solidFill>
              <a:latin typeface="Verdana"/>
              <a:ea typeface="ＭＳ Ｐゴシック"/>
            </a:endParaRPr>
          </a:p>
        </p:txBody>
      </p:sp>
      <p:sp>
        <p:nvSpPr>
          <p:cNvPr id="24" name="TextBox 2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2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sp>
        <p:nvSpPr>
          <p:cNvPr id="2" name="Title 1"/>
          <p:cNvSpPr>
            <a:spLocks noGrp="1"/>
          </p:cNvSpPr>
          <p:nvPr>
            <p:ph type="title"/>
          </p:nvPr>
        </p:nvSpPr>
        <p:spPr/>
        <p:txBody>
          <a:bodyPr/>
          <a:lstStyle/>
          <a:p>
            <a:r>
              <a:rPr lang="en-US" smtClean="0"/>
              <a:t>Click to edit Master title style</a:t>
            </a:r>
            <a:endParaRPr lang="en-US"/>
          </a:p>
        </p:txBody>
      </p:sp>
      <p:pic>
        <p:nvPicPr>
          <p:cNvPr id="7" name="Picture 6" descr="BV_Secondary_FullColor_lrg_registered_CMYK_v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extLst>
      <p:ext uri="{BB962C8B-B14F-4D97-AF65-F5344CB8AC3E}">
        <p14:creationId xmlns:p14="http://schemas.microsoft.com/office/powerpoint/2010/main" val="2994270800"/>
      </p:ext>
    </p:extLst>
  </p:cSld>
  <p:clrMapOvr>
    <a:masterClrMapping/>
  </p:clrMapOvr>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95350" y="165100"/>
            <a:ext cx="7791450" cy="952500"/>
          </a:xfrm>
          <a:prstGeom prst="rect">
            <a:avLst/>
          </a:prstGeom>
        </p:spPr>
        <p:txBody>
          <a:bodyPr/>
          <a:lstStyle>
            <a:lvl1pPr>
              <a:defRPr sz="2800"/>
            </a:lvl1pPr>
          </a:lstStyle>
          <a:p>
            <a:r>
              <a:rPr lang="en-US" dirty="0" smtClean="0"/>
              <a:t>Click to edit Master title style</a:t>
            </a:r>
            <a:endParaRPr lang="en-US" dirty="0"/>
          </a:p>
        </p:txBody>
      </p:sp>
    </p:spTree>
    <p:extLst>
      <p:ext uri="{BB962C8B-B14F-4D97-AF65-F5344CB8AC3E}">
        <p14:creationId xmlns:p14="http://schemas.microsoft.com/office/powerpoint/2010/main" val="3285097277"/>
      </p:ext>
    </p:extLst>
  </p:cSld>
  <p:clrMapOvr>
    <a:masterClrMapping/>
  </p:clrMapOvr>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ullets_BLUheader">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0" y="0"/>
            <a:ext cx="9144000" cy="85725"/>
          </a:xfrm>
          <a:prstGeom prst="rect">
            <a:avLst/>
          </a:prstGeom>
          <a:solidFill>
            <a:schemeClr val="tx2"/>
          </a:solidFill>
          <a:ln>
            <a:noFill/>
          </a:ln>
          <a:effectLst/>
          <a:extLst/>
        </p:spPr>
        <p:txBody>
          <a:bodyPr anchor="ctr"/>
          <a:lstStyle/>
          <a:p>
            <a:pPr algn="ctr" eaLnBrk="0" hangingPunct="0">
              <a:defRPr/>
            </a:pPr>
            <a:endParaRPr lang="en-US" dirty="0">
              <a:solidFill>
                <a:schemeClr val="lt1"/>
              </a:solidFill>
              <a:latin typeface="+mn-lt"/>
              <a:ea typeface="+mn-ea"/>
            </a:endParaRPr>
          </a:p>
        </p:txBody>
      </p:sp>
      <p:sp>
        <p:nvSpPr>
          <p:cNvPr id="8" name="Title 1"/>
          <p:cNvSpPr>
            <a:spLocks noGrp="1"/>
          </p:cNvSpPr>
          <p:nvPr>
            <p:ph type="title"/>
          </p:nvPr>
        </p:nvSpPr>
        <p:spPr>
          <a:xfrm>
            <a:off x="457200" y="539984"/>
            <a:ext cx="8229600" cy="523244"/>
          </a:xfrm>
        </p:spPr>
        <p:txBody>
          <a:bodyPr/>
          <a:lstStyle/>
          <a:p>
            <a:r>
              <a:rPr lang="en-US" smtClean="0"/>
              <a:t>Click to edit Master title style</a:t>
            </a:r>
            <a:endParaRPr lang="en-US" dirty="0"/>
          </a:p>
        </p:txBody>
      </p:sp>
      <p:sp>
        <p:nvSpPr>
          <p:cNvPr id="10" name="Text Placeholder 2"/>
          <p:cNvSpPr>
            <a:spLocks noGrp="1"/>
          </p:cNvSpPr>
          <p:nvPr>
            <p:ph idx="1" hasCustomPrompt="1"/>
          </p:nvPr>
        </p:nvSpPr>
        <p:spPr>
          <a:xfrm>
            <a:off x="457200" y="1200151"/>
            <a:ext cx="8229600" cy="3394472"/>
          </a:xfrm>
          <a:prstGeom prst="rect">
            <a:avLst/>
          </a:prstGeom>
        </p:spPr>
        <p:txBody>
          <a:bodyPr vert="horz" lIns="91440" tIns="45720" rIns="91440" bIns="45720" rtlCol="0">
            <a:normAutofit/>
          </a:bodyPr>
          <a:lstStyle/>
          <a:p>
            <a:pPr lvl="0"/>
            <a:r>
              <a:rPr lang="en-US" dirty="0" smtClean="0"/>
              <a:t>Bullet 1</a:t>
            </a:r>
          </a:p>
          <a:p>
            <a:pPr lvl="1"/>
            <a:r>
              <a:rPr lang="en-US" dirty="0" smtClean="0"/>
              <a:t>Bullet 2</a:t>
            </a:r>
          </a:p>
          <a:p>
            <a:pPr lvl="2"/>
            <a:r>
              <a:rPr lang="en-US" dirty="0" smtClean="0"/>
              <a:t>Bullet 3</a:t>
            </a:r>
          </a:p>
          <a:p>
            <a:pPr lvl="3"/>
            <a:r>
              <a:rPr lang="en-US" dirty="0" smtClean="0"/>
              <a:t>Bullet 4</a:t>
            </a:r>
          </a:p>
          <a:p>
            <a:pPr lvl="4"/>
            <a:r>
              <a:rPr lang="en-US" dirty="0" smtClean="0"/>
              <a:t>Bullet 5</a:t>
            </a:r>
            <a:endParaRPr lang="en-US" dirty="0"/>
          </a:p>
        </p:txBody>
      </p:sp>
      <p:sp>
        <p:nvSpPr>
          <p:cNvPr id="11" name="Date Placeholder 3"/>
          <p:cNvSpPr txBox="1">
            <a:spLocks/>
          </p:cNvSpPr>
          <p:nvPr userDrawn="1"/>
        </p:nvSpPr>
        <p:spPr>
          <a:xfrm>
            <a:off x="1215005" y="4767263"/>
            <a:ext cx="4760431" cy="273844"/>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tx1">
                    <a:tint val="75000"/>
                  </a:schemeClr>
                </a:solidFill>
                <a:latin typeface="Verdana"/>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eaLnBrk="0" fontAlgn="base" hangingPunct="0">
              <a:spcBef>
                <a:spcPct val="0"/>
              </a:spcBef>
              <a:spcAft>
                <a:spcPct val="0"/>
              </a:spcAft>
              <a:defRPr/>
            </a:pPr>
            <a:r>
              <a:rPr lang="en-US"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12" name="Slide Number Placeholder 5"/>
          <p:cNvSpPr txBox="1">
            <a:spLocks/>
          </p:cNvSpPr>
          <p:nvPr userDrawn="1"/>
        </p:nvSpPr>
        <p:spPr>
          <a:xfrm>
            <a:off x="343955" y="4767263"/>
            <a:ext cx="528745" cy="273844"/>
          </a:xfrm>
          <a:prstGeom prst="rect">
            <a:avLst/>
          </a:prstGeom>
        </p:spPr>
        <p:txBody>
          <a:bodyPr vert="horz" lIns="91440" tIns="45720" rIns="91440" bIns="45720" rtlCol="0" anchor="ctr"/>
          <a:lstStyle>
            <a:defPPr>
              <a:defRPr lang="en-US"/>
            </a:defPPr>
            <a:lvl1pPr marL="0" algn="l" defTabSz="457200" rtl="0" eaLnBrk="1" latinLnBrk="0" hangingPunct="1">
              <a:defRPr sz="800" kern="1200">
                <a:solidFill>
                  <a:schemeClr val="bg1">
                    <a:lumMod val="85000"/>
                  </a:schemeClr>
                </a:solidFill>
                <a:latin typeface="Verdana"/>
                <a:ea typeface="+mn-ea"/>
                <a:cs typeface="Verdan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F046F04-75A1-0541-9FFF-A30938B6E324}" type="slidenum">
              <a:rPr lang="en-US" smtClean="0"/>
              <a:pPr/>
              <a:t>‹#›</a:t>
            </a:fld>
            <a:endParaRPr lang="en-US" dirty="0"/>
          </a:p>
        </p:txBody>
      </p:sp>
      <p:sp>
        <p:nvSpPr>
          <p:cNvPr id="14" name="Slide Number Placeholder 13"/>
          <p:cNvSpPr>
            <a:spLocks noGrp="1"/>
          </p:cNvSpPr>
          <p:nvPr>
            <p:ph type="sldNum" sz="quarter" idx="11"/>
          </p:nvPr>
        </p:nvSpPr>
        <p:spPr>
          <a:xfrm>
            <a:off x="343955" y="4767263"/>
            <a:ext cx="528745" cy="273844"/>
          </a:xfrm>
          <a:prstGeom prst="rect">
            <a:avLst/>
          </a:prstGeom>
        </p:spPr>
        <p:txBody>
          <a:bodyPr/>
          <a:lstStyle/>
          <a:p>
            <a:fld id="{AF046F04-75A1-0541-9FFF-A30938B6E324}" type="slidenum">
              <a:rPr lang="en-US" smtClean="0"/>
              <a:pPr/>
              <a:t>‹#›</a:t>
            </a:fld>
            <a:endParaRPr lang="en-US" dirty="0"/>
          </a:p>
        </p:txBody>
      </p:sp>
    </p:spTree>
    <p:extLst>
      <p:ext uri="{BB962C8B-B14F-4D97-AF65-F5344CB8AC3E}">
        <p14:creationId xmlns:p14="http://schemas.microsoft.com/office/powerpoint/2010/main" val="3135624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green divider">
    <p:spTree>
      <p:nvGrpSpPr>
        <p:cNvPr id="1" name=""/>
        <p:cNvGrpSpPr/>
        <p:nvPr/>
      </p:nvGrpSpPr>
      <p:grpSpPr>
        <a:xfrm>
          <a:off x="0" y="0"/>
          <a:ext cx="0" cy="0"/>
          <a:chOff x="0" y="0"/>
          <a:chExt cx="0" cy="0"/>
        </a:xfrm>
      </p:grpSpPr>
      <p:pic>
        <p:nvPicPr>
          <p:cNvPr id="2" name="Picture 1" descr="blogger-woman.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t="15683"/>
          <a:stretch/>
        </p:blipFill>
        <p:spPr>
          <a:xfrm>
            <a:off x="-6350" y="0"/>
            <a:ext cx="915035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1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accent4">
                    <a:lumMod val="50000"/>
                  </a:schemeClr>
                </a:solidFill>
                <a:latin typeface="+mn-lt"/>
              </a:rPr>
              <a:pPr algn="ctr"/>
              <a:t>‹#›</a:t>
            </a:fld>
            <a:endParaRPr lang="en-US" sz="650" b="0" dirty="0">
              <a:solidFill>
                <a:schemeClr val="accent4">
                  <a:lumMod val="50000"/>
                </a:schemeClr>
              </a:solidFill>
              <a:latin typeface="+mn-lt"/>
            </a:endParaRPr>
          </a:p>
        </p:txBody>
      </p:sp>
      <p:sp>
        <p:nvSpPr>
          <p:cNvPr id="3"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sp>
        <p:nvSpPr>
          <p:cNvPr id="16" name="TextBox 15"/>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17"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spTree>
    <p:extLst>
      <p:ext uri="{BB962C8B-B14F-4D97-AF65-F5344CB8AC3E}">
        <p14:creationId xmlns:p14="http://schemas.microsoft.com/office/powerpoint/2010/main" val="421706260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aqua divider">
    <p:spTree>
      <p:nvGrpSpPr>
        <p:cNvPr id="1" name=""/>
        <p:cNvGrpSpPr/>
        <p:nvPr/>
      </p:nvGrpSpPr>
      <p:grpSpPr>
        <a:xfrm>
          <a:off x="0" y="0"/>
          <a:ext cx="0" cy="0"/>
          <a:chOff x="0" y="0"/>
          <a:chExt cx="0" cy="0"/>
        </a:xfrm>
      </p:grpSpPr>
      <p:pic>
        <p:nvPicPr>
          <p:cNvPr id="12" name="Picture 11" descr="iStock_000021484350Medium.jpg"/>
          <p:cNvPicPr>
            <a:picLocks noChangeAspect="1"/>
          </p:cNvPicPr>
          <p:nvPr userDrawn="1"/>
        </p:nvPicPr>
        <p:blipFill rotWithShape="1">
          <a:blip r:embed="rId2">
            <a:alphaModFix/>
            <a:extLst>
              <a:ext uri="{28A0092B-C50C-407E-A947-70E740481C1C}">
                <a14:useLocalDpi xmlns:a14="http://schemas.microsoft.com/office/drawing/2010/main" val="0"/>
              </a:ext>
            </a:extLst>
          </a:blip>
          <a:srcRect l="593" t="8282" r="550" b="8282"/>
          <a:stretch/>
        </p:blipFill>
        <p:spPr>
          <a:xfrm>
            <a:off x="0" y="-1"/>
            <a:ext cx="9144000" cy="5143501"/>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rgbClr val="BFBFBF"/>
                </a:solidFill>
                <a:latin typeface="+mn-lt"/>
              </a:rPr>
              <a:pPr algn="ctr"/>
              <a:t>‹#›</a:t>
            </a:fld>
            <a:endParaRPr lang="en-US" sz="650" b="0" dirty="0">
              <a:solidFill>
                <a:srgbClr val="BFBFBF"/>
              </a:solidFill>
              <a:latin typeface="+mn-lt"/>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9" name="Picture 8"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200496836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purple divider">
    <p:spTree>
      <p:nvGrpSpPr>
        <p:cNvPr id="1" name=""/>
        <p:cNvGrpSpPr/>
        <p:nvPr/>
      </p:nvGrpSpPr>
      <p:grpSpPr>
        <a:xfrm>
          <a:off x="0" y="0"/>
          <a:ext cx="0" cy="0"/>
          <a:chOff x="0" y="0"/>
          <a:chExt cx="0" cy="0"/>
        </a:xfrm>
      </p:grpSpPr>
      <p:pic>
        <p:nvPicPr>
          <p:cNvPr id="12" name="Picture 11" descr="CUP0045237.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t="25039"/>
          <a:stretch/>
        </p:blipFill>
        <p:spPr>
          <a:xfrm>
            <a:off x="-2032" y="0"/>
            <a:ext cx="9146032" cy="5143500"/>
          </a:xfrm>
          <a:prstGeom prst="rect">
            <a:avLst/>
          </a:prstGeom>
        </p:spPr>
      </p:pic>
      <p:sp>
        <p:nvSpPr>
          <p:cNvPr id="7" name="Text Placeholder 2"/>
          <p:cNvSpPr txBox="1">
            <a:spLocks/>
          </p:cNvSpPr>
          <p:nvPr userDrawn="1"/>
        </p:nvSpPr>
        <p:spPr>
          <a:xfrm>
            <a:off x="0" y="2628900"/>
            <a:ext cx="9144000" cy="1716390"/>
          </a:xfrm>
          <a:prstGeom prst="rect">
            <a:avLst/>
          </a:prstGeom>
          <a:solidFill>
            <a:schemeClr val="tx2"/>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rgbClr val="BFBFBF"/>
                </a:solidFill>
                <a:latin typeface="+mn-lt"/>
              </a:rPr>
              <a:pPr algn="ctr"/>
              <a:t>‹#›</a:t>
            </a:fld>
            <a:endParaRPr lang="en-US" sz="650" b="0" dirty="0">
              <a:solidFill>
                <a:srgbClr val="BFBFBF"/>
              </a:solidFill>
              <a:latin typeface="+mn-lt"/>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11" name="Picture 10"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438366635"/>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BV navy divider">
    <p:spTree>
      <p:nvGrpSpPr>
        <p:cNvPr id="1" name=""/>
        <p:cNvGrpSpPr/>
        <p:nvPr/>
      </p:nvGrpSpPr>
      <p:grpSpPr>
        <a:xfrm>
          <a:off x="0" y="0"/>
          <a:ext cx="0" cy="0"/>
          <a:chOff x="0" y="0"/>
          <a:chExt cx="0" cy="0"/>
        </a:xfrm>
      </p:grpSpPr>
      <p:pic>
        <p:nvPicPr>
          <p:cNvPr id="2" name="Picture 1" descr="iStock_000021574496XLarge.jpg"/>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l="685" t="16724"/>
          <a:stretch/>
        </p:blipFill>
        <p:spPr>
          <a:xfrm>
            <a:off x="0" y="0"/>
            <a:ext cx="9144000" cy="5143500"/>
          </a:xfrm>
          <a:prstGeom prst="rect">
            <a:avLst/>
          </a:prstGeom>
        </p:spPr>
      </p:pic>
      <p:sp>
        <p:nvSpPr>
          <p:cNvPr id="7" name="Text Placeholder 2"/>
          <p:cNvSpPr txBox="1">
            <a:spLocks/>
          </p:cNvSpPr>
          <p:nvPr userDrawn="1"/>
        </p:nvSpPr>
        <p:spPr>
          <a:xfrm>
            <a:off x="0" y="2628900"/>
            <a:ext cx="9144000" cy="1716390"/>
          </a:xfrm>
          <a:prstGeom prst="rect">
            <a:avLst/>
          </a:prstGeom>
          <a:solidFill>
            <a:srgbClr val="003D4C"/>
          </a:solidFill>
        </p:spPr>
        <p:txBody>
          <a:bodyPr vert="horz" lIns="91431" tIns="45716" rIns="91431" bIns="45716" rtlCol="0" anchor="ctr">
            <a:noAutofit/>
          </a:bodyPr>
          <a:lstStyle>
            <a:lvl1pPr marL="0" indent="0" algn="l" defTabSz="914400" rtl="0" eaLnBrk="1" latinLnBrk="0" hangingPunct="1">
              <a:lnSpc>
                <a:spcPts val="4400"/>
              </a:lnSpc>
              <a:spcBef>
                <a:spcPts val="0"/>
              </a:spcBef>
              <a:spcAft>
                <a:spcPts val="0"/>
              </a:spcAft>
              <a:buClr>
                <a:srgbClr val="00AB8E"/>
              </a:buClr>
              <a:buFont typeface="Arial" pitchFamily="34" charset="0"/>
              <a:buNone/>
              <a:defRPr sz="5400" b="1" kern="1200">
                <a:solidFill>
                  <a:schemeClr val="tx2"/>
                </a:solidFill>
                <a:latin typeface="Foral Pro" pitchFamily="50" charset="0"/>
                <a:ea typeface="Verdana" pitchFamily="34" charset="0"/>
                <a:cs typeface="Verdana" pitchFamily="34" charset="0"/>
              </a:defRPr>
            </a:lvl1pPr>
            <a:lvl2pPr marL="457200" indent="0" algn="l" defTabSz="914400" rtl="0" eaLnBrk="1" latinLnBrk="0" hangingPunct="1">
              <a:spcBef>
                <a:spcPts val="0"/>
              </a:spcBef>
              <a:spcAft>
                <a:spcPts val="1200"/>
              </a:spcAft>
              <a:buClr>
                <a:srgbClr val="00AB8E"/>
              </a:buClr>
              <a:buFont typeface="Arial" pitchFamily="34" charset="0"/>
              <a:buNone/>
              <a:defRPr sz="1800" kern="1200">
                <a:solidFill>
                  <a:schemeClr val="tx1">
                    <a:tint val="75000"/>
                  </a:schemeClr>
                </a:solidFill>
                <a:latin typeface="Gibson" pitchFamily="50" charset="0"/>
                <a:ea typeface="Verdana" pitchFamily="34" charset="0"/>
                <a:cs typeface="Verdana" pitchFamily="34" charset="0"/>
              </a:defRPr>
            </a:lvl2pPr>
            <a:lvl3pPr marL="914400" indent="0" algn="l" defTabSz="914400" rtl="0" eaLnBrk="1" latinLnBrk="0" hangingPunct="1">
              <a:spcBef>
                <a:spcPts val="0"/>
              </a:spcBef>
              <a:spcAft>
                <a:spcPts val="1200"/>
              </a:spcAft>
              <a:buClr>
                <a:srgbClr val="00AB8E"/>
              </a:buClr>
              <a:buFont typeface="Arial" pitchFamily="34" charset="0"/>
              <a:buNone/>
              <a:defRPr sz="1600" kern="1200">
                <a:solidFill>
                  <a:schemeClr val="tx1">
                    <a:tint val="75000"/>
                  </a:schemeClr>
                </a:solidFill>
                <a:latin typeface="Gibson" pitchFamily="50" charset="0"/>
                <a:ea typeface="Verdana" pitchFamily="34" charset="0"/>
                <a:cs typeface="Verdana" pitchFamily="34" charset="0"/>
              </a:defRPr>
            </a:lvl3pPr>
            <a:lvl4pPr marL="13716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4pPr>
            <a:lvl5pPr marL="1828800" indent="0" algn="l" defTabSz="914400" rtl="0" eaLnBrk="1" latinLnBrk="0" hangingPunct="1">
              <a:spcBef>
                <a:spcPts val="0"/>
              </a:spcBef>
              <a:spcAft>
                <a:spcPts val="1200"/>
              </a:spcAft>
              <a:buFont typeface="Arial" pitchFamily="34" charset="0"/>
              <a:buNone/>
              <a:defRPr sz="1400" kern="1200">
                <a:solidFill>
                  <a:schemeClr val="tx1">
                    <a:tint val="75000"/>
                  </a:schemeClr>
                </a:solidFill>
                <a:latin typeface="Gibson" pitchFamily="50" charset="0"/>
                <a:ea typeface="Verdana" pitchFamily="34" charset="0"/>
                <a:cs typeface="Verdana"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marL="457177">
              <a:lnSpc>
                <a:spcPts val="4000"/>
              </a:lnSpc>
            </a:pPr>
            <a:endParaRPr lang="en-US" sz="2200" dirty="0">
              <a:solidFill>
                <a:schemeClr val="bg1"/>
              </a:solidFill>
              <a:latin typeface="Rockwell" pitchFamily="18" charset="0"/>
            </a:endParaRPr>
          </a:p>
        </p:txBody>
      </p:sp>
      <p:sp>
        <p:nvSpPr>
          <p:cNvPr id="4" name="TextBox 3"/>
          <p:cNvSpPr txBox="1">
            <a:spLocks noChangeAspect="1"/>
          </p:cNvSpPr>
          <p:nvPr userDrawn="1"/>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rgbClr val="BFBFBF"/>
                </a:solidFill>
                <a:latin typeface="Verdana" pitchFamily="34" charset="0"/>
                <a:ea typeface="Verdana" pitchFamily="34" charset="0"/>
                <a:cs typeface="Verdana" pitchFamily="34" charset="0"/>
              </a:rPr>
              <a:t>Confidential and Proprietary. © 2014 Bazaarvoice, Inc. </a:t>
            </a:r>
          </a:p>
        </p:txBody>
      </p:sp>
      <p:sp>
        <p:nvSpPr>
          <p:cNvPr id="5" name="Slide Number Placeholder 3"/>
          <p:cNvSpPr txBox="1">
            <a:spLocks/>
          </p:cNvSpPr>
          <p:nvPr userDrawn="1"/>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rgbClr val="BFBFBF"/>
                </a:solidFill>
                <a:latin typeface="+mn-lt"/>
              </a:rPr>
              <a:pPr algn="ctr"/>
              <a:t>‹#›</a:t>
            </a:fld>
            <a:endParaRPr lang="en-US" sz="650" b="0" dirty="0">
              <a:solidFill>
                <a:srgbClr val="BFBFBF"/>
              </a:solidFill>
              <a:latin typeface="+mn-lt"/>
            </a:endParaRPr>
          </a:p>
        </p:txBody>
      </p:sp>
      <p:sp>
        <p:nvSpPr>
          <p:cNvPr id="8" name="Title 2"/>
          <p:cNvSpPr>
            <a:spLocks noGrp="1"/>
          </p:cNvSpPr>
          <p:nvPr>
            <p:ph type="title"/>
          </p:nvPr>
        </p:nvSpPr>
        <p:spPr>
          <a:xfrm>
            <a:off x="255410" y="3048000"/>
            <a:ext cx="8698090" cy="990600"/>
          </a:xfrm>
          <a:prstGeom prst="rect">
            <a:avLst/>
          </a:prstGeom>
        </p:spPr>
        <p:txBody>
          <a:bodyPr anchor="ctr"/>
          <a:lstStyle>
            <a:lvl1pPr>
              <a:defRPr>
                <a:solidFill>
                  <a:srgbClr val="F2F2F2"/>
                </a:solidFill>
              </a:defRPr>
            </a:lvl1pPr>
          </a:lstStyle>
          <a:p>
            <a:r>
              <a:rPr lang="en-US" smtClean="0"/>
              <a:t>Click to edit Master title style</a:t>
            </a:r>
            <a:endParaRPr lang="en-US"/>
          </a:p>
        </p:txBody>
      </p:sp>
      <p:pic>
        <p:nvPicPr>
          <p:cNvPr id="9" name="Picture 8" descr="BV_Secondary_FullColor_lrg_registered_CMYK_v2.png"/>
          <p:cNvPicPr>
            <a:picLocks noChangeAspect="1"/>
          </p:cNvPicPr>
          <p:nvPr userDrawn="1"/>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97799" y="4115439"/>
            <a:ext cx="1136651" cy="147044"/>
          </a:xfrm>
          <a:prstGeom prst="rect">
            <a:avLst/>
          </a:prstGeom>
        </p:spPr>
      </p:pic>
    </p:spTree>
    <p:extLst>
      <p:ext uri="{BB962C8B-B14F-4D97-AF65-F5344CB8AC3E}">
        <p14:creationId xmlns:p14="http://schemas.microsoft.com/office/powerpoint/2010/main" val="2052565425"/>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theme" Target="../theme/theme2.xml"/><Relationship Id="rId18" Type="http://schemas.openxmlformats.org/officeDocument/2006/relationships/image" Target="../media/image9.png"/><Relationship Id="rId19" Type="http://schemas.openxmlformats.org/officeDocument/2006/relationships/image" Target="../media/image10.png"/><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4.xml"/><Relationship Id="rId20" Type="http://schemas.openxmlformats.org/officeDocument/2006/relationships/slideLayout" Target="../slideLayouts/slideLayout55.xml"/><Relationship Id="rId21" Type="http://schemas.openxmlformats.org/officeDocument/2006/relationships/theme" Target="../theme/theme3.xml"/><Relationship Id="rId22" Type="http://schemas.openxmlformats.org/officeDocument/2006/relationships/image" Target="../media/image1.png"/><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slideLayout" Target="../slideLayouts/slideLayout53.xml"/><Relationship Id="rId19" Type="http://schemas.openxmlformats.org/officeDocument/2006/relationships/slideLayout" Target="../slideLayouts/slideLayout5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a:spLocks noChangeArrowheads="1"/>
          </p:cNvSpPr>
          <p:nvPr/>
        </p:nvSpPr>
        <p:spPr bwMode="auto">
          <a:xfrm>
            <a:off x="0" y="0"/>
            <a:ext cx="9144000" cy="114300"/>
          </a:xfrm>
          <a:prstGeom prst="rect">
            <a:avLst/>
          </a:prstGeom>
          <a:solidFill>
            <a:srgbClr val="00AB8E"/>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defRPr/>
            </a:pPr>
            <a:endParaRPr lang="en-US" dirty="0">
              <a:solidFill>
                <a:schemeClr val="lt1"/>
              </a:solidFill>
              <a:latin typeface="+mn-lt"/>
              <a:ea typeface="+mn-ea"/>
            </a:endParaRPr>
          </a:p>
        </p:txBody>
      </p:sp>
      <p:sp>
        <p:nvSpPr>
          <p:cNvPr id="12" name="TextBox 11"/>
          <p:cNvSpPr txBox="1">
            <a:spLocks noChangeAspect="1"/>
          </p:cNvSpPr>
          <p:nvPr/>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2014 Bazaarvoice, Inc. </a:t>
            </a:r>
          </a:p>
        </p:txBody>
      </p:sp>
      <p:sp>
        <p:nvSpPr>
          <p:cNvPr id="13" name="Slide Number Placeholder 3"/>
          <p:cNvSpPr txBox="1">
            <a:spLocks/>
          </p:cNvSpPr>
          <p:nvPr/>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a:t>
            </a:fld>
            <a:endParaRPr lang="en-US" sz="650" b="0" dirty="0">
              <a:solidFill>
                <a:schemeClr val="bg1">
                  <a:lumMod val="85000"/>
                </a:schemeClr>
              </a:solidFill>
              <a:latin typeface="+mn-lt"/>
            </a:endParaRPr>
          </a:p>
        </p:txBody>
      </p:sp>
      <p:sp>
        <p:nvSpPr>
          <p:cNvPr id="2" name="Title Placeholder 1"/>
          <p:cNvSpPr>
            <a:spLocks noGrp="1"/>
          </p:cNvSpPr>
          <p:nvPr>
            <p:ph type="title"/>
          </p:nvPr>
        </p:nvSpPr>
        <p:spPr>
          <a:xfrm>
            <a:off x="215900" y="206375"/>
            <a:ext cx="8680450" cy="85725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5900" y="1149350"/>
            <a:ext cx="8686800" cy="34448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BV_Secondary_FullColor_lrg_registered_CMYK_v2.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cSld>
  <p:clrMap bg1="lt1" tx1="dk1" bg2="lt2" tx2="dk2" accent1="accent1" accent2="accent2" accent3="accent3" accent4="accent4" accent5="accent5" accent6="accent6" hlink="hlink" folHlink="folHlink"/>
  <p:sldLayoutIdLst>
    <p:sldLayoutId id="2147485977" r:id="rId1"/>
    <p:sldLayoutId id="2147486009" r:id="rId2"/>
    <p:sldLayoutId id="2147486015" r:id="rId3"/>
    <p:sldLayoutId id="2147486011" r:id="rId4"/>
    <p:sldLayoutId id="2147486012" r:id="rId5"/>
    <p:sldLayoutId id="2147486013" r:id="rId6"/>
    <p:sldLayoutId id="2147486020" r:id="rId7"/>
    <p:sldLayoutId id="2147486021" r:id="rId8"/>
    <p:sldLayoutId id="2147486022" r:id="rId9"/>
    <p:sldLayoutId id="2147486023" r:id="rId10"/>
    <p:sldLayoutId id="2147486024" r:id="rId11"/>
    <p:sldLayoutId id="2147486016" r:id="rId12"/>
    <p:sldLayoutId id="2147486003" r:id="rId13"/>
    <p:sldLayoutId id="2147486019" r:id="rId14"/>
    <p:sldLayoutId id="2147486008" r:id="rId15"/>
    <p:sldLayoutId id="2147485998" r:id="rId16"/>
    <p:sldLayoutId id="2147486018" r:id="rId17"/>
    <p:sldLayoutId id="2147485996" r:id="rId18"/>
    <p:sldLayoutId id="2147486078" r:id="rId19"/>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p:titleStyle>
    <p:bodyStyle>
      <a:lvl1pPr marL="114300" indent="-114300" algn="l" rtl="0" eaLnBrk="1" fontAlgn="base" hangingPunct="1">
        <a:spcBef>
          <a:spcPct val="0"/>
        </a:spcBef>
        <a:spcAft>
          <a:spcPts val="1200"/>
        </a:spcAft>
        <a:buClr>
          <a:srgbClr val="00AB8E"/>
        </a:buClr>
        <a:buFont typeface="Arial"/>
        <a:buChar char="•"/>
        <a:defRPr sz="1800" b="0" kern="1200">
          <a:solidFill>
            <a:schemeClr val="tx2"/>
          </a:solidFill>
          <a:latin typeface="Verdana" pitchFamily="34" charset="0"/>
          <a:ea typeface="Verdana" pitchFamily="34" charset="0"/>
          <a:cs typeface="Verdana" pitchFamily="34" charset="0"/>
        </a:defRPr>
      </a:lvl1pPr>
      <a:lvl2pPr marL="400050" indent="-114300" algn="l" rtl="0" eaLnBrk="1" fontAlgn="base" hangingPunct="1">
        <a:spcBef>
          <a:spcPct val="0"/>
        </a:spcBef>
        <a:spcAft>
          <a:spcPts val="1200"/>
        </a:spcAft>
        <a:buClr>
          <a:srgbClr val="00AB8E"/>
        </a:buClr>
        <a:buFont typeface="Arial"/>
        <a:buChar char="•"/>
        <a:defRPr sz="1600" b="0" kern="1200">
          <a:solidFill>
            <a:schemeClr val="tx2"/>
          </a:solidFill>
          <a:latin typeface="Verdana" pitchFamily="34" charset="0"/>
          <a:ea typeface="Verdana" pitchFamily="34" charset="0"/>
          <a:cs typeface="Verdana" pitchFamily="34" charset="0"/>
        </a:defRPr>
      </a:lvl2pPr>
      <a:lvl3pPr marL="571500" indent="-114300" algn="l" rtl="0" eaLnBrk="1" fontAlgn="base" hangingPunct="1">
        <a:spcBef>
          <a:spcPct val="0"/>
        </a:spcBef>
        <a:spcAft>
          <a:spcPts val="1200"/>
        </a:spcAft>
        <a:buClr>
          <a:srgbClr val="00AB8E"/>
        </a:buClr>
        <a:buFont typeface="Arial"/>
        <a:buChar char="•"/>
        <a:defRPr sz="1400" b="0" kern="1200" baseline="0">
          <a:solidFill>
            <a:schemeClr val="tx2"/>
          </a:solidFill>
          <a:latin typeface="Verdana" pitchFamily="34" charset="0"/>
          <a:ea typeface="Verdana" pitchFamily="34" charset="0"/>
          <a:cs typeface="Verdana" pitchFamily="34" charset="0"/>
        </a:defRPr>
      </a:lvl3pPr>
      <a:lvl4pPr marL="800100" indent="-114300" algn="l" rtl="0" eaLnBrk="1" fontAlgn="base" hangingPunct="1">
        <a:spcBef>
          <a:spcPct val="0"/>
        </a:spcBef>
        <a:spcAft>
          <a:spcPts val="1200"/>
        </a:spcAft>
        <a:buClr>
          <a:schemeClr val="bg2"/>
        </a:buClr>
        <a:buFont typeface="Arial"/>
        <a:buChar char="•"/>
        <a:defRPr sz="1200" b="0" kern="1200">
          <a:solidFill>
            <a:schemeClr val="tx2"/>
          </a:solidFill>
          <a:latin typeface="Verdana" pitchFamily="34" charset="0"/>
          <a:ea typeface="Verdana" pitchFamily="34" charset="0"/>
          <a:cs typeface="Verdana" pitchFamily="34" charset="0"/>
        </a:defRPr>
      </a:lvl4pPr>
      <a:lvl5pPr marL="1028700" indent="-114300" algn="l" rtl="0" eaLnBrk="1" fontAlgn="base" hangingPunct="1">
        <a:spcBef>
          <a:spcPct val="0"/>
        </a:spcBef>
        <a:spcAft>
          <a:spcPts val="1200"/>
        </a:spcAft>
        <a:buClr>
          <a:schemeClr val="bg2"/>
        </a:buClr>
        <a:buFont typeface="Arial"/>
        <a:buChar char="•"/>
        <a:defRPr sz="1000" b="0" kern="1200" baseline="0">
          <a:solidFill>
            <a:schemeClr val="tx2"/>
          </a:solidFill>
          <a:latin typeface="Verdana" pitchFamily="34" charset="0"/>
          <a:ea typeface="Verdana" pitchFamily="34" charset="0"/>
          <a:cs typeface="Verdana"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7"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3"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7" algn="l" defTabSz="91435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Title Placeholder 1"/>
          <p:cNvSpPr>
            <a:spLocks noGrp="1"/>
          </p:cNvSpPr>
          <p:nvPr>
            <p:ph type="title"/>
          </p:nvPr>
        </p:nvSpPr>
        <p:spPr bwMode="auto">
          <a:xfrm>
            <a:off x="895350" y="133350"/>
            <a:ext cx="80581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4" name="Text Placeholder 2"/>
          <p:cNvSpPr>
            <a:spLocks noGrp="1"/>
          </p:cNvSpPr>
          <p:nvPr>
            <p:ph type="body" idx="1"/>
          </p:nvPr>
        </p:nvSpPr>
        <p:spPr bwMode="auto">
          <a:xfrm>
            <a:off x="904877" y="1193800"/>
            <a:ext cx="8035925"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2"/>
            <a:r>
              <a:rPr lang="en-US" dirty="0" smtClean="0"/>
              <a:t>Second level</a:t>
            </a:r>
          </a:p>
          <a:p>
            <a:pPr lvl="3"/>
            <a:r>
              <a:rPr lang="en-US" dirty="0" smtClean="0"/>
              <a:t>Third level</a:t>
            </a:r>
          </a:p>
          <a:p>
            <a:pPr lvl="4"/>
            <a:r>
              <a:rPr lang="en-US" dirty="0" smtClean="0"/>
              <a:t>Fourth level</a:t>
            </a:r>
          </a:p>
          <a:p>
            <a:pPr lvl="3"/>
            <a:endParaRPr lang="en-US" dirty="0" smtClean="0"/>
          </a:p>
        </p:txBody>
      </p:sp>
      <p:sp>
        <p:nvSpPr>
          <p:cNvPr id="15" name="Rectangle 14"/>
          <p:cNvSpPr>
            <a:spLocks noChangeArrowheads="1"/>
          </p:cNvSpPr>
          <p:nvPr userDrawn="1"/>
        </p:nvSpPr>
        <p:spPr bwMode="auto">
          <a:xfrm>
            <a:off x="2" y="0"/>
            <a:ext cx="549275" cy="5143500"/>
          </a:xfrm>
          <a:prstGeom prst="rect">
            <a:avLst/>
          </a:prstGeom>
          <a:solidFill>
            <a:schemeClr val="tx2"/>
          </a:solidFill>
          <a:ln>
            <a:noFill/>
          </a:ln>
          <a:effectLst>
            <a:outerShdw blurRad="38100" dist="25401" dir="2700000" algn="br" rotWithShape="0">
              <a:srgbClr val="808080">
                <a:alpha val="5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defRPr/>
            </a:pPr>
            <a:endParaRPr lang="en-US" dirty="0">
              <a:solidFill>
                <a:prstClr val="white"/>
              </a:solidFill>
              <a:latin typeface="Verdana"/>
              <a:ea typeface="ＭＳ Ｐゴシック"/>
            </a:endParaRPr>
          </a:p>
        </p:txBody>
      </p:sp>
      <p:sp>
        <p:nvSpPr>
          <p:cNvPr id="16" name="Rectangle 15"/>
          <p:cNvSpPr>
            <a:spLocks noChangeArrowheads="1"/>
          </p:cNvSpPr>
          <p:nvPr userDrawn="1"/>
        </p:nvSpPr>
        <p:spPr bwMode="auto">
          <a:xfrm>
            <a:off x="557213" y="0"/>
            <a:ext cx="133350" cy="5143500"/>
          </a:xfrm>
          <a:prstGeom prst="rect">
            <a:avLst/>
          </a:prstGeom>
          <a:solidFill>
            <a:srgbClr val="00AB8E"/>
          </a:solidFill>
          <a:ln>
            <a:noFill/>
          </a:ln>
          <a:effectLst>
            <a:outerShdw blurRad="38100" dist="25401" dir="2700000" algn="br" rotWithShape="0">
              <a:srgbClr val="808080">
                <a:alpha val="5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defRPr/>
            </a:pPr>
            <a:endParaRPr lang="en-US" dirty="0">
              <a:solidFill>
                <a:prstClr val="white"/>
              </a:solidFill>
              <a:latin typeface="Verdana"/>
              <a:ea typeface="ＭＳ Ｐゴシック"/>
            </a:endParaRPr>
          </a:p>
        </p:txBody>
      </p:sp>
      <p:pic>
        <p:nvPicPr>
          <p:cNvPr id="17" name="Picture 10"/>
          <p:cNvPicPr>
            <a:picLocks noChangeAspect="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835902" y="4797426"/>
            <a:ext cx="10255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Connector 17"/>
          <p:cNvCxnSpPr/>
          <p:nvPr userDrawn="1"/>
        </p:nvCxnSpPr>
        <p:spPr>
          <a:xfrm>
            <a:off x="7653338" y="4797426"/>
            <a:ext cx="0" cy="365125"/>
          </a:xfrm>
          <a:prstGeom prst="line">
            <a:avLst/>
          </a:prstGeom>
          <a:ln w="1270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76200" y="381001"/>
            <a:ext cx="4254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a:spLocks noChangeAspect="1"/>
          </p:cNvSpPr>
          <p:nvPr userDrawn="1"/>
        </p:nvSpPr>
        <p:spPr>
          <a:xfrm>
            <a:off x="762002" y="4921706"/>
            <a:ext cx="2927093" cy="123111"/>
          </a:xfrm>
          <a:prstGeom prst="rect">
            <a:avLst/>
          </a:prstGeom>
          <a:noFill/>
        </p:spPr>
        <p:txBody>
          <a:bodyPr wrap="none" lIns="91440" tIns="0" rIns="0" bIns="0" rtlCol="0" anchor="ctr" anchorCtr="0">
            <a:spAutoFit/>
          </a:bodyPr>
          <a:lstStyle/>
          <a:p>
            <a:pPr eaLnBrk="0" hangingPunct="0">
              <a:defRPr/>
            </a:pPr>
            <a:r>
              <a:rPr lang="en-US" dirty="0" smtClean="0">
                <a:solidFill>
                  <a:prstClr val="white">
                    <a:lumMod val="65000"/>
                  </a:prstClr>
                </a:solidFill>
                <a:latin typeface="Verdana" pitchFamily="34" charset="0"/>
                <a:ea typeface="Verdana" pitchFamily="34" charset="0"/>
                <a:cs typeface="Verdana" pitchFamily="34" charset="0"/>
              </a:rPr>
              <a:t>Confidential and Proprietary. © 2012 </a:t>
            </a:r>
            <a:r>
              <a:rPr lang="en-US" dirty="0" err="1" smtClean="0">
                <a:solidFill>
                  <a:prstClr val="white">
                    <a:lumMod val="65000"/>
                  </a:prstClr>
                </a:solidFill>
                <a:latin typeface="Verdana" pitchFamily="34" charset="0"/>
                <a:ea typeface="Verdana" pitchFamily="34" charset="0"/>
                <a:cs typeface="Verdana" pitchFamily="34" charset="0"/>
              </a:rPr>
              <a:t>Bazaarvoice</a:t>
            </a:r>
            <a:r>
              <a:rPr lang="en-US" dirty="0" smtClean="0">
                <a:solidFill>
                  <a:prstClr val="white">
                    <a:lumMod val="65000"/>
                  </a:prstClr>
                </a:solidFill>
                <a:latin typeface="Verdana" pitchFamily="34" charset="0"/>
                <a:ea typeface="Verdana" pitchFamily="34" charset="0"/>
                <a:cs typeface="Verdana" pitchFamily="34" charset="0"/>
              </a:rPr>
              <a:t>, Inc. </a:t>
            </a:r>
          </a:p>
        </p:txBody>
      </p:sp>
    </p:spTree>
    <p:extLst>
      <p:ext uri="{BB962C8B-B14F-4D97-AF65-F5344CB8AC3E}">
        <p14:creationId xmlns:p14="http://schemas.microsoft.com/office/powerpoint/2010/main" val="1051431277"/>
      </p:ext>
    </p:extLst>
  </p:cSld>
  <p:clrMap bg1="lt1" tx1="dk1" bg2="lt2" tx2="dk2" accent1="accent1" accent2="accent2" accent3="accent3" accent4="accent4" accent5="accent5" accent6="accent6" hlink="hlink" folHlink="folHlink"/>
  <p:sldLayoutIdLst>
    <p:sldLayoutId id="2147486040" r:id="rId1"/>
    <p:sldLayoutId id="2147486041" r:id="rId2"/>
    <p:sldLayoutId id="2147486042" r:id="rId3"/>
    <p:sldLayoutId id="2147486043" r:id="rId4"/>
    <p:sldLayoutId id="2147486044" r:id="rId5"/>
    <p:sldLayoutId id="2147486045" r:id="rId6"/>
    <p:sldLayoutId id="2147486046" r:id="rId7"/>
    <p:sldLayoutId id="2147486047" r:id="rId8"/>
    <p:sldLayoutId id="2147486048" r:id="rId9"/>
    <p:sldLayoutId id="2147486049" r:id="rId10"/>
    <p:sldLayoutId id="2147486050" r:id="rId11"/>
    <p:sldLayoutId id="2147486051" r:id="rId12"/>
    <p:sldLayoutId id="2147486052" r:id="rId13"/>
    <p:sldLayoutId id="2147486053" r:id="rId14"/>
    <p:sldLayoutId id="2147486054" r:id="rId15"/>
    <p:sldLayoutId id="2147486055" r:id="rId16"/>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2800" b="1" kern="1200">
          <a:solidFill>
            <a:srgbClr val="00AB8E"/>
          </a:solidFill>
          <a:latin typeface="+mj-lt"/>
          <a:ea typeface="+mj-ea"/>
          <a:cs typeface="ＭＳ Ｐゴシック" pitchFamily="34" charset="-128"/>
        </a:defRPr>
      </a:lvl1pPr>
      <a:lvl2pPr algn="l" rtl="0" eaLnBrk="0" fontAlgn="base" hangingPunct="0">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0" fontAlgn="base" hangingPunct="0">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0" fontAlgn="base" hangingPunct="0">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0" fontAlgn="base" hangingPunct="0">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fontAlgn="base">
        <a:spcBef>
          <a:spcPct val="0"/>
        </a:spcBef>
        <a:spcAft>
          <a:spcPct val="0"/>
        </a:spcAft>
        <a:defRPr sz="3600" b="1">
          <a:solidFill>
            <a:srgbClr val="00AB8E"/>
          </a:solidFill>
          <a:latin typeface="Calibri" charset="0"/>
          <a:ea typeface="ＭＳ Ｐゴシック" charset="0"/>
          <a:cs typeface="Calibri" charset="0"/>
        </a:defRPr>
      </a:lvl6pPr>
      <a:lvl7pPr marL="914354" algn="l" rtl="0" fontAlgn="base">
        <a:spcBef>
          <a:spcPct val="0"/>
        </a:spcBef>
        <a:spcAft>
          <a:spcPct val="0"/>
        </a:spcAft>
        <a:defRPr sz="3600" b="1">
          <a:solidFill>
            <a:srgbClr val="00AB8E"/>
          </a:solidFill>
          <a:latin typeface="Calibri" charset="0"/>
          <a:ea typeface="ＭＳ Ｐゴシック" charset="0"/>
          <a:cs typeface="Calibri" charset="0"/>
        </a:defRPr>
      </a:lvl7pPr>
      <a:lvl8pPr marL="1371532" algn="l" rtl="0" fontAlgn="base">
        <a:spcBef>
          <a:spcPct val="0"/>
        </a:spcBef>
        <a:spcAft>
          <a:spcPct val="0"/>
        </a:spcAft>
        <a:defRPr sz="3600" b="1">
          <a:solidFill>
            <a:srgbClr val="00AB8E"/>
          </a:solidFill>
          <a:latin typeface="Calibri" charset="0"/>
          <a:ea typeface="ＭＳ Ｐゴシック" charset="0"/>
          <a:cs typeface="Calibri" charset="0"/>
        </a:defRPr>
      </a:lvl8pPr>
      <a:lvl9pPr marL="1828709" algn="l" rtl="0" fontAlgn="base">
        <a:spcBef>
          <a:spcPct val="0"/>
        </a:spcBef>
        <a:spcAft>
          <a:spcPct val="0"/>
        </a:spcAft>
        <a:defRPr sz="3600" b="1">
          <a:solidFill>
            <a:srgbClr val="00AB8E"/>
          </a:solidFill>
          <a:latin typeface="Calibri" charset="0"/>
          <a:ea typeface="ＭＳ Ｐゴシック" charset="0"/>
          <a:cs typeface="Calibri" charset="0"/>
        </a:defRPr>
      </a:lvl9pPr>
    </p:titleStyle>
    <p:bodyStyle>
      <a:lvl1pPr marL="114300" indent="-114300" algn="l" rtl="0" eaLnBrk="0" fontAlgn="base" hangingPunct="0">
        <a:spcBef>
          <a:spcPct val="0"/>
        </a:spcBef>
        <a:spcAft>
          <a:spcPts val="1200"/>
        </a:spcAft>
        <a:buClr>
          <a:srgbClr val="00AB8E"/>
        </a:buClr>
        <a:buFont typeface="Arial"/>
        <a:buChar char="•"/>
        <a:defRPr sz="1800" b="1" kern="1200">
          <a:solidFill>
            <a:srgbClr val="181818"/>
          </a:solidFill>
          <a:latin typeface="Verdana" pitchFamily="34" charset="0"/>
          <a:ea typeface="Verdana" pitchFamily="34" charset="0"/>
          <a:cs typeface="Verdana" pitchFamily="34" charset="0"/>
        </a:defRPr>
      </a:lvl1pPr>
      <a:lvl2pPr marL="457177" indent="0" algn="l" rtl="0" eaLnBrk="0" fontAlgn="base" hangingPunct="0">
        <a:spcBef>
          <a:spcPct val="0"/>
        </a:spcBef>
        <a:spcAft>
          <a:spcPts val="1200"/>
        </a:spcAft>
        <a:buClr>
          <a:srgbClr val="00AB8E"/>
        </a:buClr>
        <a:buFont typeface="Arial" pitchFamily="34" charset="0"/>
        <a:buNone/>
        <a:defRPr sz="1600" b="1" kern="1200">
          <a:solidFill>
            <a:srgbClr val="181818"/>
          </a:solidFill>
          <a:latin typeface="Verdana" pitchFamily="34" charset="0"/>
          <a:ea typeface="Verdana" pitchFamily="34" charset="0"/>
          <a:cs typeface="Verdana" pitchFamily="34" charset="0"/>
        </a:defRPr>
      </a:lvl2pPr>
      <a:lvl3pPr marL="342900" indent="-114300" algn="l" rtl="0" eaLnBrk="0" fontAlgn="base" hangingPunct="0">
        <a:spcBef>
          <a:spcPct val="0"/>
        </a:spcBef>
        <a:spcAft>
          <a:spcPts val="1200"/>
        </a:spcAft>
        <a:buClr>
          <a:srgbClr val="00AB8E"/>
        </a:buClr>
        <a:buFont typeface="Arial"/>
        <a:buChar char="•"/>
        <a:defRPr sz="1600" b="1" kern="1200" baseline="0">
          <a:solidFill>
            <a:srgbClr val="181818"/>
          </a:solidFill>
          <a:latin typeface="Verdana" pitchFamily="34" charset="0"/>
          <a:ea typeface="Verdana" pitchFamily="34" charset="0"/>
          <a:cs typeface="Verdana" pitchFamily="34" charset="0"/>
        </a:defRPr>
      </a:lvl3pPr>
      <a:lvl4pPr marL="685800" indent="-114300" algn="l" rtl="0" eaLnBrk="0" fontAlgn="base" hangingPunct="0">
        <a:spcBef>
          <a:spcPct val="0"/>
        </a:spcBef>
        <a:spcAft>
          <a:spcPts val="1200"/>
        </a:spcAft>
        <a:buClr>
          <a:schemeClr val="bg2"/>
        </a:buClr>
        <a:buFont typeface="Arial"/>
        <a:buChar char="•"/>
        <a:defRPr sz="1400" b="1" kern="1200">
          <a:solidFill>
            <a:srgbClr val="181818"/>
          </a:solidFill>
          <a:latin typeface="Verdana" pitchFamily="34" charset="0"/>
          <a:ea typeface="Verdana" pitchFamily="34" charset="0"/>
          <a:cs typeface="Verdana" pitchFamily="34" charset="0"/>
        </a:defRPr>
      </a:lvl4pPr>
      <a:lvl5pPr marL="914400" indent="-114300" algn="l" rtl="0" eaLnBrk="0" fontAlgn="base" hangingPunct="0">
        <a:spcBef>
          <a:spcPct val="0"/>
        </a:spcBef>
        <a:spcAft>
          <a:spcPts val="1200"/>
        </a:spcAft>
        <a:buClr>
          <a:schemeClr val="bg2"/>
        </a:buClr>
        <a:buFont typeface="Arial"/>
        <a:buChar char="•"/>
        <a:defRPr sz="1200" b="1" kern="1200" baseline="0">
          <a:solidFill>
            <a:srgbClr val="181818"/>
          </a:solidFill>
          <a:latin typeface="Verdana" pitchFamily="34" charset="0"/>
          <a:ea typeface="Verdana" pitchFamily="34" charset="0"/>
          <a:cs typeface="Verdana"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7"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3"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7"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Rectangle 15"/>
          <p:cNvSpPr>
            <a:spLocks noChangeArrowheads="1"/>
          </p:cNvSpPr>
          <p:nvPr/>
        </p:nvSpPr>
        <p:spPr bwMode="auto">
          <a:xfrm>
            <a:off x="0" y="0"/>
            <a:ext cx="9144000" cy="114300"/>
          </a:xfrm>
          <a:prstGeom prst="rect">
            <a:avLst/>
          </a:prstGeom>
          <a:solidFill>
            <a:srgbClr val="00AB8E"/>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0" hangingPunct="0">
              <a:defRPr/>
            </a:pPr>
            <a:endParaRPr lang="en-US" dirty="0">
              <a:solidFill>
                <a:prstClr val="white"/>
              </a:solidFill>
              <a:latin typeface="Verdana"/>
              <a:ea typeface="ＭＳ Ｐゴシック"/>
            </a:endParaRPr>
          </a:p>
        </p:txBody>
      </p:sp>
      <p:sp>
        <p:nvSpPr>
          <p:cNvPr id="12" name="TextBox 11"/>
          <p:cNvSpPr txBox="1">
            <a:spLocks noChangeAspect="1"/>
          </p:cNvSpPr>
          <p:nvPr/>
        </p:nvSpPr>
        <p:spPr>
          <a:xfrm>
            <a:off x="762000" y="4933248"/>
            <a:ext cx="2395576" cy="100027"/>
          </a:xfrm>
          <a:prstGeom prst="rect">
            <a:avLst/>
          </a:prstGeom>
          <a:noFill/>
        </p:spPr>
        <p:txBody>
          <a:bodyPr wrap="none" lIns="91440" tIns="0" rIns="0" bIns="0" rtlCol="0" anchor="ctr" anchorCtr="0">
            <a:spAutoFit/>
          </a:bodyPr>
          <a:lstStyle/>
          <a:p>
            <a:pPr eaLnBrk="0" hangingPunct="0">
              <a:defRPr/>
            </a:pPr>
            <a:r>
              <a:rPr lang="en-US" sz="650" dirty="0" smtClean="0">
                <a:solidFill>
                  <a:prstClr val="white">
                    <a:lumMod val="85000"/>
                  </a:prstClr>
                </a:solidFill>
                <a:latin typeface="Verdana" pitchFamily="34" charset="0"/>
                <a:ea typeface="Verdana" pitchFamily="34" charset="0"/>
                <a:cs typeface="Verdana" pitchFamily="34" charset="0"/>
              </a:rPr>
              <a:t>Confidential and Proprietary. © 2014 Bazaarvoice, Inc. </a:t>
            </a:r>
          </a:p>
        </p:txBody>
      </p:sp>
      <p:sp>
        <p:nvSpPr>
          <p:cNvPr id="13" name="Slide Number Placeholder 3"/>
          <p:cNvSpPr txBox="1">
            <a:spLocks/>
          </p:cNvSpPr>
          <p:nvPr/>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smtClean="0">
                <a:solidFill>
                  <a:prstClr val="white">
                    <a:lumMod val="85000"/>
                  </a:prstClr>
                </a:solidFill>
                <a:latin typeface="Verdana"/>
              </a:rPr>
              <a:pPr algn="ctr"/>
              <a:t>‹#›</a:t>
            </a:fld>
            <a:endParaRPr lang="en-US" sz="650" dirty="0">
              <a:solidFill>
                <a:prstClr val="white">
                  <a:lumMod val="85000"/>
                </a:prstClr>
              </a:solidFill>
              <a:latin typeface="Verdana"/>
            </a:endParaRPr>
          </a:p>
        </p:txBody>
      </p:sp>
      <p:sp>
        <p:nvSpPr>
          <p:cNvPr id="2" name="Title Placeholder 1"/>
          <p:cNvSpPr>
            <a:spLocks noGrp="1"/>
          </p:cNvSpPr>
          <p:nvPr>
            <p:ph type="title"/>
          </p:nvPr>
        </p:nvSpPr>
        <p:spPr>
          <a:xfrm>
            <a:off x="215900" y="206375"/>
            <a:ext cx="8680450" cy="85725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15900" y="1149350"/>
            <a:ext cx="8686800" cy="34448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BV_Secondary_FullColor_lrg_registered_CMYK_v2.png"/>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797799" y="4890139"/>
            <a:ext cx="1136651" cy="147044"/>
          </a:xfrm>
          <a:prstGeom prst="rect">
            <a:avLst/>
          </a:prstGeom>
        </p:spPr>
      </p:pic>
    </p:spTree>
    <p:extLst>
      <p:ext uri="{BB962C8B-B14F-4D97-AF65-F5344CB8AC3E}">
        <p14:creationId xmlns:p14="http://schemas.microsoft.com/office/powerpoint/2010/main" val="105943423"/>
      </p:ext>
    </p:extLst>
  </p:cSld>
  <p:clrMap bg1="lt1" tx1="dk1" bg2="lt2" tx2="dk2" accent1="accent1" accent2="accent2" accent3="accent3" accent4="accent4" accent5="accent5" accent6="accent6" hlink="hlink" folHlink="folHlink"/>
  <p:sldLayoutIdLst>
    <p:sldLayoutId id="2147486058" r:id="rId1"/>
    <p:sldLayoutId id="2147486059" r:id="rId2"/>
    <p:sldLayoutId id="2147486060" r:id="rId3"/>
    <p:sldLayoutId id="2147486061" r:id="rId4"/>
    <p:sldLayoutId id="2147486062" r:id="rId5"/>
    <p:sldLayoutId id="2147486063" r:id="rId6"/>
    <p:sldLayoutId id="2147486064" r:id="rId7"/>
    <p:sldLayoutId id="2147486065" r:id="rId8"/>
    <p:sldLayoutId id="2147486066" r:id="rId9"/>
    <p:sldLayoutId id="2147486067" r:id="rId10"/>
    <p:sldLayoutId id="2147486068" r:id="rId11"/>
    <p:sldLayoutId id="2147486069" r:id="rId12"/>
    <p:sldLayoutId id="2147486070" r:id="rId13"/>
    <p:sldLayoutId id="2147486071" r:id="rId14"/>
    <p:sldLayoutId id="2147486072" r:id="rId15"/>
    <p:sldLayoutId id="2147486073" r:id="rId16"/>
    <p:sldLayoutId id="2147486074" r:id="rId17"/>
    <p:sldLayoutId id="2147486075" r:id="rId18"/>
    <p:sldLayoutId id="2147486077" r:id="rId19"/>
    <p:sldLayoutId id="2147486079" r:id="rId20"/>
  </p:sldLayoutIdLst>
  <p:timing>
    <p:tnLst>
      <p:par>
        <p:cTn xmlns:p14="http://schemas.microsoft.com/office/powerpoint/2010/main" id="1" dur="indefinite" restart="never" nodeType="tmRoot"/>
      </p:par>
    </p:tnLst>
  </p:timing>
  <p:hf hdr="0" ftr="0" dt="0"/>
  <p:txStyles>
    <p:title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p:titleStyle>
    <p:bodyStyle>
      <a:lvl1pPr marL="114300" indent="-114300" algn="l" rtl="0" eaLnBrk="1" fontAlgn="base" hangingPunct="1">
        <a:spcBef>
          <a:spcPct val="0"/>
        </a:spcBef>
        <a:spcAft>
          <a:spcPts val="1200"/>
        </a:spcAft>
        <a:buClr>
          <a:srgbClr val="00AB8E"/>
        </a:buClr>
        <a:buFont typeface="Arial"/>
        <a:buChar char="•"/>
        <a:defRPr sz="1800" b="0" kern="1200">
          <a:solidFill>
            <a:schemeClr val="tx2"/>
          </a:solidFill>
          <a:latin typeface="Verdana" pitchFamily="34" charset="0"/>
          <a:ea typeface="Verdana" pitchFamily="34" charset="0"/>
          <a:cs typeface="Verdana" pitchFamily="34" charset="0"/>
        </a:defRPr>
      </a:lvl1pPr>
      <a:lvl2pPr marL="400050" indent="-114300" algn="l" rtl="0" eaLnBrk="1" fontAlgn="base" hangingPunct="1">
        <a:spcBef>
          <a:spcPct val="0"/>
        </a:spcBef>
        <a:spcAft>
          <a:spcPts val="1200"/>
        </a:spcAft>
        <a:buClr>
          <a:srgbClr val="00AB8E"/>
        </a:buClr>
        <a:buFont typeface="Arial"/>
        <a:buChar char="•"/>
        <a:defRPr sz="1600" b="0" kern="1200">
          <a:solidFill>
            <a:schemeClr val="tx2"/>
          </a:solidFill>
          <a:latin typeface="Verdana" pitchFamily="34" charset="0"/>
          <a:ea typeface="Verdana" pitchFamily="34" charset="0"/>
          <a:cs typeface="Verdana" pitchFamily="34" charset="0"/>
        </a:defRPr>
      </a:lvl2pPr>
      <a:lvl3pPr marL="571500" indent="-114300" algn="l" rtl="0" eaLnBrk="1" fontAlgn="base" hangingPunct="1">
        <a:spcBef>
          <a:spcPct val="0"/>
        </a:spcBef>
        <a:spcAft>
          <a:spcPts val="1200"/>
        </a:spcAft>
        <a:buClr>
          <a:srgbClr val="00AB8E"/>
        </a:buClr>
        <a:buFont typeface="Arial"/>
        <a:buChar char="•"/>
        <a:defRPr sz="1400" b="0" kern="1200" baseline="0">
          <a:solidFill>
            <a:schemeClr val="tx2"/>
          </a:solidFill>
          <a:latin typeface="Verdana" pitchFamily="34" charset="0"/>
          <a:ea typeface="Verdana" pitchFamily="34" charset="0"/>
          <a:cs typeface="Verdana" pitchFamily="34" charset="0"/>
        </a:defRPr>
      </a:lvl3pPr>
      <a:lvl4pPr marL="800100" indent="-114300" algn="l" rtl="0" eaLnBrk="1" fontAlgn="base" hangingPunct="1">
        <a:spcBef>
          <a:spcPct val="0"/>
        </a:spcBef>
        <a:spcAft>
          <a:spcPts val="1200"/>
        </a:spcAft>
        <a:buClr>
          <a:schemeClr val="bg2"/>
        </a:buClr>
        <a:buFont typeface="Arial"/>
        <a:buChar char="•"/>
        <a:defRPr sz="1200" b="0" kern="1200">
          <a:solidFill>
            <a:schemeClr val="tx2"/>
          </a:solidFill>
          <a:latin typeface="Verdana" pitchFamily="34" charset="0"/>
          <a:ea typeface="Verdana" pitchFamily="34" charset="0"/>
          <a:cs typeface="Verdana" pitchFamily="34" charset="0"/>
        </a:defRPr>
      </a:lvl4pPr>
      <a:lvl5pPr marL="1028700" indent="-114300" algn="l" rtl="0" eaLnBrk="1" fontAlgn="base" hangingPunct="1">
        <a:spcBef>
          <a:spcPct val="0"/>
        </a:spcBef>
        <a:spcAft>
          <a:spcPts val="1200"/>
        </a:spcAft>
        <a:buClr>
          <a:schemeClr val="bg2"/>
        </a:buClr>
        <a:buFont typeface="Arial"/>
        <a:buChar char="•"/>
        <a:defRPr sz="1000" b="0" kern="1200" baseline="0">
          <a:solidFill>
            <a:schemeClr val="tx2"/>
          </a:solidFill>
          <a:latin typeface="Verdana" pitchFamily="34" charset="0"/>
          <a:ea typeface="Verdana" pitchFamily="34" charset="0"/>
          <a:cs typeface="Verdana"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7"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3"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7"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na3.salesforce.com/069500000015mAu" TargetMode="External"/><Relationship Id="rId4" Type="http://schemas.openxmlformats.org/officeDocument/2006/relationships/hyperlink" Target="https://bits.bazaarvoice.com/confluence/download/attachments/48497186/2014.05-SEO%20Strategy.pptx?version=1&amp;modificationDate=1401997961000&amp;api=v2" TargetMode="External"/><Relationship Id="rId5" Type="http://schemas.openxmlformats.org/officeDocument/2006/relationships/hyperlink" Target="http://www.google.com/shopping" TargetMode="External"/><Relationship Id="rId6" Type="http://schemas.openxmlformats.org/officeDocument/2006/relationships/hyperlink" Target="https://bvoice.sharepoint.com/teams/PreSales/SitePages/Client%20Platform%20Matrix.aspx" TargetMode="External"/><Relationship Id="rId1" Type="http://schemas.openxmlformats.org/officeDocument/2006/relationships/slideLayout" Target="../slideLayouts/slideLayout4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hyperlink" Target="mailto:http://ssl.gstatic.com/think/docs/mobile-in-store_infographics.pdf" TargetMode="External"/><Relationship Id="rId4" Type="http://schemas.openxmlformats.org/officeDocument/2006/relationships/hyperlink" Target="http://fleishmanhillard.com/2012/01/31/2012-digital-influence-index-shows-internet-as-leading-influence-in-consumer-purchasing-choices/" TargetMode="External"/><Relationship Id="rId5" Type="http://schemas.openxmlformats.org/officeDocument/2006/relationships/image" Target="../media/image22.png"/><Relationship Id="rId1" Type="http://schemas.openxmlformats.org/officeDocument/2006/relationships/slideLayout" Target="../slideLayouts/slideLayout4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jpeg"/><Relationship Id="rId5" Type="http://schemas.openxmlformats.org/officeDocument/2006/relationships/image" Target="../media/image26.jpe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hyperlink" Target="http://chitika.com/google-positioning-value" TargetMode="External"/><Relationship Id="rId1" Type="http://schemas.openxmlformats.org/officeDocument/2006/relationships/slideLayout" Target="../slideLayouts/slideLayout48.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 Id="rId3" Type="http://schemas.openxmlformats.org/officeDocument/2006/relationships/hyperlink" Target="http://www.thinkwithgoogle.com/articles/how-advertisers-are-using-search-for-brand-building.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30.png"/><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png"/><Relationship Id="rId1" Type="http://schemas.openxmlformats.org/officeDocument/2006/relationships/slideLayout" Target="../slideLayouts/slideLayout48.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hyperlink" Target="http://chitika.com/google-positioning-value" TargetMode="External"/><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hyperlink" Target="http://adwords.blogspot.com/2011/04/5-simple-ways-to-improve-your-adwords.html" TargetMode="External"/><Relationship Id="rId4" Type="http://schemas.openxmlformats.org/officeDocument/2006/relationships/image" Target="../media/image36.png"/><Relationship Id="rId1" Type="http://schemas.openxmlformats.org/officeDocument/2006/relationships/slideLayout" Target="../slideLayouts/slideLayout48.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48.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40.png"/><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48.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45.png"/><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48.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48.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hyperlink" Target="http://adwords.blogspot.com/2014/07/helping-shoppers-decide-with-product.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sempo.org/general/custom.asp?page=CurrentStateofSearch" TargetMode="External"/><Relationship Id="rId5" Type="http://schemas.openxmlformats.org/officeDocument/2006/relationships/hyperlink" Target="http://www.emarketer.com/newsroom/index.php/digital-ad-spending-top-37-billion-2012-market-consolidates/" TargetMode="External"/><Relationship Id="rId1" Type="http://schemas.openxmlformats.org/officeDocument/2006/relationships/slideLayout" Target="../slideLayouts/slideLayout4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48.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hyperlink" Target="http://cpcstrategy.com/wp-content/uploads/2013/12/2013-Black-Friday-Cyber-Monday-Google-Shopping-Report-2.pdf" TargetMode="External"/><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xml"/><Relationship Id="rId3" Type="http://schemas.openxmlformats.org/officeDocument/2006/relationships/hyperlink" Target="https://bvoice.sharepoint.com/teams/PreSales/SitePages/Client%20Platform%20Matrix.asp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services.google.com/fb/forms/productreviews/" TargetMode="External"/><Relationship Id="rId1" Type="http://schemas.openxmlformats.org/officeDocument/2006/relationships/slideLayout" Target="../slideLayouts/slideLayout5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gradFill flip="none" rotWithShape="1">
            <a:gsLst>
              <a:gs pos="70000">
                <a:schemeClr val="accent1">
                  <a:shade val="70000"/>
                  <a:satMod val="150000"/>
                  <a:alpha val="0"/>
                </a:schemeClr>
              </a:gs>
              <a:gs pos="100000">
                <a:schemeClr val="tx1">
                  <a:alpha val="1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0"/>
          <p:cNvSpPr>
            <a:spLocks noGrp="1"/>
          </p:cNvSpPr>
          <p:nvPr>
            <p:ph type="title"/>
          </p:nvPr>
        </p:nvSpPr>
        <p:spPr/>
        <p:txBody>
          <a:bodyPr anchor="t">
            <a:noAutofit/>
          </a:bodyPr>
          <a:lstStyle/>
          <a:p>
            <a:r>
              <a:rPr lang="en-US" sz="3200" dirty="0" smtClean="0"/>
              <a:t>Winning in Search</a:t>
            </a:r>
            <a:r>
              <a:rPr lang="en-US" dirty="0" smtClean="0"/>
              <a:t/>
            </a:r>
            <a:br>
              <a:rPr lang="en-US" dirty="0" smtClean="0"/>
            </a:br>
            <a:r>
              <a:rPr lang="en-US" b="0" dirty="0">
                <a:solidFill>
                  <a:schemeClr val="bg2"/>
                </a:solidFill>
              </a:rPr>
              <a:t/>
            </a:r>
            <a:br>
              <a:rPr lang="en-US" b="0" dirty="0">
                <a:solidFill>
                  <a:schemeClr val="bg2"/>
                </a:solidFill>
              </a:rPr>
            </a:br>
            <a:r>
              <a:rPr lang="en-US" sz="2000" b="0" i="1" dirty="0" smtClean="0">
                <a:solidFill>
                  <a:schemeClr val="bg2"/>
                </a:solidFill>
              </a:rPr>
              <a:t>Harnessing Reviews to Improve Search Results Across Organic &amp; Paid</a:t>
            </a:r>
            <a:br>
              <a:rPr lang="en-US" sz="2000" b="0" i="1" dirty="0" smtClean="0">
                <a:solidFill>
                  <a:schemeClr val="bg2"/>
                </a:solidFill>
              </a:rPr>
            </a:br>
            <a:r>
              <a:rPr lang="en-US" sz="2000" b="0" i="1" dirty="0" smtClean="0">
                <a:solidFill>
                  <a:schemeClr val="bg2"/>
                </a:solidFill>
              </a:rPr>
              <a:t/>
            </a:r>
            <a:br>
              <a:rPr lang="en-US" sz="2000" b="0" i="1" dirty="0" smtClean="0">
                <a:solidFill>
                  <a:schemeClr val="bg2"/>
                </a:solidFill>
              </a:rPr>
            </a:br>
            <a:r>
              <a:rPr lang="en-US" sz="2000" b="0" dirty="0" smtClean="0">
                <a:solidFill>
                  <a:schemeClr val="bg2"/>
                </a:solidFill>
              </a:rPr>
              <a:t>November 12</a:t>
            </a:r>
            <a:r>
              <a:rPr lang="en-US" sz="2000" b="0" baseline="30000" dirty="0" smtClean="0">
                <a:solidFill>
                  <a:schemeClr val="bg2"/>
                </a:solidFill>
              </a:rPr>
              <a:t>th</a:t>
            </a:r>
            <a:r>
              <a:rPr lang="en-US" sz="2000" b="0" dirty="0" smtClean="0">
                <a:solidFill>
                  <a:schemeClr val="bg2"/>
                </a:solidFill>
              </a:rPr>
              <a:t>, 2014</a:t>
            </a:r>
            <a:endParaRPr lang="en-US" sz="2000" b="0" dirty="0">
              <a:solidFill>
                <a:schemeClr val="bg2"/>
              </a:solidFill>
            </a:endParaRPr>
          </a:p>
        </p:txBody>
      </p:sp>
      <p:pic>
        <p:nvPicPr>
          <p:cNvPr id="5" name="Picture 4" descr="BV_Primary_FullColor_Registered_CMYK_v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692150"/>
            <a:ext cx="1435100" cy="1488844"/>
          </a:xfrm>
          <a:prstGeom prst="rect">
            <a:avLst/>
          </a:prstGeom>
        </p:spPr>
      </p:pic>
      <p:sp>
        <p:nvSpPr>
          <p:cNvPr id="7" name="TextBox 6"/>
          <p:cNvSpPr txBox="1">
            <a:spLocks noChangeAspect="1"/>
          </p:cNvSpPr>
          <p:nvPr/>
        </p:nvSpPr>
        <p:spPr>
          <a:xfrm>
            <a:off x="762000" y="4933248"/>
            <a:ext cx="2395576" cy="100027"/>
          </a:xfrm>
          <a:prstGeom prst="rect">
            <a:avLst/>
          </a:prstGeom>
          <a:noFill/>
        </p:spPr>
        <p:txBody>
          <a:bodyPr wrap="none" lIns="91440" tIns="0" rIns="0" bIns="0" rtlCol="0" anchor="ctr" anchorCtr="0">
            <a:sp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650" dirty="0" smtClean="0">
                <a:solidFill>
                  <a:schemeClr val="bg1">
                    <a:lumMod val="85000"/>
                  </a:schemeClr>
                </a:solidFill>
                <a:latin typeface="Verdana" pitchFamily="34" charset="0"/>
                <a:ea typeface="Verdana" pitchFamily="34" charset="0"/>
                <a:cs typeface="Verdana" pitchFamily="34" charset="0"/>
              </a:rPr>
              <a:t>Confidential and Proprietary. © 2013 Bazaarvoice, Inc. </a:t>
            </a:r>
          </a:p>
        </p:txBody>
      </p:sp>
      <p:sp>
        <p:nvSpPr>
          <p:cNvPr id="8" name="Slide Number Placeholder 3"/>
          <p:cNvSpPr txBox="1">
            <a:spLocks/>
          </p:cNvSpPr>
          <p:nvPr/>
        </p:nvSpPr>
        <p:spPr>
          <a:xfrm>
            <a:off x="2" y="4870450"/>
            <a:ext cx="557212" cy="365125"/>
          </a:xfrm>
          <a:prstGeom prst="rect">
            <a:avLst/>
          </a:prstGeom>
        </p:spPr>
        <p:txBody>
          <a:bodyPr/>
          <a:lstStyle>
            <a:defPPr>
              <a:defRPr lang="en-US"/>
            </a:defPPr>
            <a:lvl1pPr algn="l" rtl="0" fontAlgn="base">
              <a:spcBef>
                <a:spcPct val="0"/>
              </a:spcBef>
              <a:spcAft>
                <a:spcPct val="0"/>
              </a:spcAft>
              <a:defRPr sz="8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8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8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8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8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800" kern="1200">
                <a:solidFill>
                  <a:schemeClr val="tx1"/>
                </a:solidFill>
                <a:latin typeface="Arial" pitchFamily="34" charset="0"/>
                <a:ea typeface="ＭＳ Ｐゴシック" pitchFamily="34" charset="-128"/>
                <a:cs typeface="+mn-cs"/>
              </a:defRPr>
            </a:lvl9pPr>
          </a:lstStyle>
          <a:p>
            <a:pPr algn="ctr"/>
            <a:fld id="{1736A813-D726-4A6F-B2CD-866E1A5C6F54}" type="slidenum">
              <a:rPr lang="en-US" sz="650" b="0" smtClean="0">
                <a:solidFill>
                  <a:schemeClr val="bg1">
                    <a:lumMod val="85000"/>
                  </a:schemeClr>
                </a:solidFill>
                <a:latin typeface="+mn-lt"/>
              </a:rPr>
              <a:pPr algn="ctr"/>
              <a:t>0</a:t>
            </a:fld>
            <a:endParaRPr lang="en-US" sz="650" b="0" dirty="0">
              <a:solidFill>
                <a:schemeClr val="bg1">
                  <a:lumMod val="85000"/>
                </a:schemeClr>
              </a:solidFill>
              <a:latin typeface="+mn-lt"/>
            </a:endParaRPr>
          </a:p>
        </p:txBody>
      </p:sp>
    </p:spTree>
    <p:extLst>
      <p:ext uri="{BB962C8B-B14F-4D97-AF65-F5344CB8AC3E}">
        <p14:creationId xmlns:p14="http://schemas.microsoft.com/office/powerpoint/2010/main" val="85133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pPr marL="227013" indent="-227013">
              <a:lnSpc>
                <a:spcPct val="110000"/>
              </a:lnSpc>
              <a:spcAft>
                <a:spcPts val="1800"/>
              </a:spcAft>
            </a:pPr>
            <a:r>
              <a:rPr lang="en-US" sz="1600" dirty="0">
                <a:latin typeface="+mn-lt"/>
              </a:rPr>
              <a:t>Google Seller Ratings content pack on </a:t>
            </a:r>
            <a:r>
              <a:rPr lang="en-US" sz="1600" dirty="0" err="1">
                <a:latin typeface="+mn-lt"/>
              </a:rPr>
              <a:t>Salesforce</a:t>
            </a:r>
            <a:r>
              <a:rPr lang="en-US" sz="1600" dirty="0">
                <a:latin typeface="+mn-lt"/>
              </a:rPr>
              <a:t> – </a:t>
            </a:r>
            <a:r>
              <a:rPr lang="en-US" sz="1600" dirty="0">
                <a:latin typeface="+mn-lt"/>
                <a:hlinkClick r:id="rId3"/>
              </a:rPr>
              <a:t>link</a:t>
            </a:r>
            <a:endParaRPr lang="en-US" sz="1600" dirty="0">
              <a:latin typeface="+mn-lt"/>
            </a:endParaRPr>
          </a:p>
          <a:p>
            <a:pPr marL="227013" indent="-227013">
              <a:lnSpc>
                <a:spcPct val="110000"/>
              </a:lnSpc>
              <a:spcAft>
                <a:spcPts val="1800"/>
              </a:spcAft>
            </a:pPr>
            <a:r>
              <a:rPr lang="en-US" sz="1600" dirty="0">
                <a:latin typeface="+mn-lt"/>
              </a:rPr>
              <a:t>Michael </a:t>
            </a:r>
            <a:r>
              <a:rPr lang="en-US" sz="1600" dirty="0" err="1">
                <a:latin typeface="+mn-lt"/>
              </a:rPr>
              <a:t>DeHaven’s</a:t>
            </a:r>
            <a:r>
              <a:rPr lang="en-US" sz="1600" dirty="0">
                <a:latin typeface="+mn-lt"/>
              </a:rPr>
              <a:t> SEO Strategy Presentation – </a:t>
            </a:r>
            <a:r>
              <a:rPr lang="en-US" sz="1600" dirty="0">
                <a:latin typeface="+mn-lt"/>
                <a:hlinkClick r:id="rId4"/>
              </a:rPr>
              <a:t>link</a:t>
            </a:r>
            <a:r>
              <a:rPr lang="en-US" sz="1600" dirty="0">
                <a:latin typeface="+mn-lt"/>
              </a:rPr>
              <a:t> – mix of 101 &amp; 201 level SEO material</a:t>
            </a:r>
          </a:p>
          <a:p>
            <a:pPr marL="227013" indent="-227013">
              <a:lnSpc>
                <a:spcPct val="110000"/>
              </a:lnSpc>
              <a:spcAft>
                <a:spcPts val="1800"/>
              </a:spcAft>
            </a:pPr>
            <a:r>
              <a:rPr lang="en-US" sz="1600" dirty="0" smtClean="0">
                <a:latin typeface="+mn-lt"/>
              </a:rPr>
              <a:t>Case </a:t>
            </a:r>
            <a:r>
              <a:rPr lang="en-US" sz="1600" dirty="0">
                <a:latin typeface="+mn-lt"/>
              </a:rPr>
              <a:t>studies </a:t>
            </a:r>
            <a:r>
              <a:rPr lang="en-US" sz="1600" dirty="0" smtClean="0">
                <a:latin typeface="+mn-lt"/>
              </a:rPr>
              <a:t>– Friskies </a:t>
            </a:r>
            <a:r>
              <a:rPr lang="en-US" sz="1600" dirty="0">
                <a:latin typeface="+mn-lt"/>
              </a:rPr>
              <a:t>(Purina/Nestle), Swanson, Evans Cycle, </a:t>
            </a:r>
            <a:r>
              <a:rPr lang="en-US" sz="1600" dirty="0" err="1">
                <a:latin typeface="+mn-lt"/>
              </a:rPr>
              <a:t>Cabelas</a:t>
            </a:r>
            <a:r>
              <a:rPr lang="en-US" sz="1600" dirty="0">
                <a:latin typeface="+mn-lt"/>
              </a:rPr>
              <a:t>, </a:t>
            </a:r>
            <a:r>
              <a:rPr lang="en-US" sz="1600" dirty="0" err="1">
                <a:latin typeface="+mn-lt"/>
              </a:rPr>
              <a:t>Dillards</a:t>
            </a:r>
            <a:r>
              <a:rPr lang="en-US" sz="1600" dirty="0">
                <a:latin typeface="+mn-lt"/>
              </a:rPr>
              <a:t> and </a:t>
            </a:r>
            <a:r>
              <a:rPr lang="en-US" sz="1600" dirty="0" err="1">
                <a:latin typeface="+mn-lt"/>
              </a:rPr>
              <a:t>Skechers</a:t>
            </a:r>
            <a:r>
              <a:rPr lang="en-US" sz="1600" dirty="0">
                <a:latin typeface="+mn-lt"/>
              </a:rPr>
              <a:t> are all available on SFDC.</a:t>
            </a:r>
          </a:p>
          <a:p>
            <a:pPr marL="227013" indent="-227013">
              <a:lnSpc>
                <a:spcPct val="110000"/>
              </a:lnSpc>
              <a:spcAft>
                <a:spcPts val="1800"/>
              </a:spcAft>
            </a:pPr>
            <a:r>
              <a:rPr lang="en-US" sz="1600" dirty="0">
                <a:latin typeface="+mn-lt"/>
                <a:hlinkClick r:id="rId5"/>
              </a:rPr>
              <a:t>Google </a:t>
            </a:r>
            <a:r>
              <a:rPr lang="en-US" sz="1600" dirty="0" smtClean="0">
                <a:latin typeface="+mn-lt"/>
                <a:hlinkClick r:id="rId5"/>
              </a:rPr>
              <a:t>Shopping BV Overview </a:t>
            </a:r>
            <a:endParaRPr lang="en-US" sz="1600" dirty="0" smtClean="0">
              <a:latin typeface="+mn-lt"/>
            </a:endParaRPr>
          </a:p>
          <a:p>
            <a:pPr marL="227013" indent="-227013">
              <a:lnSpc>
                <a:spcPct val="110000"/>
              </a:lnSpc>
              <a:spcAft>
                <a:spcPts val="1800"/>
              </a:spcAft>
            </a:pPr>
            <a:r>
              <a:rPr lang="en-US" sz="1600" dirty="0" smtClean="0">
                <a:latin typeface="+mn-lt"/>
              </a:rPr>
              <a:t>E-commerce platforms that support BVSEO – </a:t>
            </a:r>
            <a:r>
              <a:rPr lang="en-US" sz="1600" dirty="0" smtClean="0">
                <a:latin typeface="+mn-lt"/>
                <a:hlinkClick r:id="rId6"/>
              </a:rPr>
              <a:t>link</a:t>
            </a:r>
            <a:r>
              <a:rPr lang="en-US" sz="1600" dirty="0" smtClean="0">
                <a:latin typeface="+mn-lt"/>
              </a:rPr>
              <a:t> </a:t>
            </a:r>
            <a:r>
              <a:rPr lang="en-US" sz="1100" i="1" dirty="0" smtClean="0">
                <a:latin typeface="+mn-lt"/>
              </a:rPr>
              <a:t>(check with Solution Architect if in doubt)</a:t>
            </a:r>
            <a:endParaRPr lang="en-US" sz="1600" i="1" dirty="0">
              <a:latin typeface="+mn-lt"/>
            </a:endParaRPr>
          </a:p>
          <a:p>
            <a:pPr marL="227013" indent="-227013">
              <a:lnSpc>
                <a:spcPct val="110000"/>
              </a:lnSpc>
              <a:spcAft>
                <a:spcPts val="1800"/>
              </a:spcAft>
            </a:pPr>
            <a:endParaRPr lang="en-US" sz="1600" dirty="0">
              <a:latin typeface="+mn-lt"/>
            </a:endParaRPr>
          </a:p>
          <a:p>
            <a:pPr marL="227013" indent="-227013">
              <a:lnSpc>
                <a:spcPct val="110000"/>
              </a:lnSpc>
              <a:spcAft>
                <a:spcPts val="1800"/>
              </a:spcAft>
            </a:pPr>
            <a:endParaRPr lang="en-US" sz="1600" dirty="0">
              <a:latin typeface="+mn-lt"/>
            </a:endParaRPr>
          </a:p>
          <a:p>
            <a:pPr marL="227013" indent="-227013">
              <a:lnSpc>
                <a:spcPct val="110000"/>
              </a:lnSpc>
              <a:spcAft>
                <a:spcPts val="1800"/>
              </a:spcAft>
            </a:pPr>
            <a:endParaRPr lang="en-US" sz="1600" dirty="0">
              <a:latin typeface="+mn-lt"/>
            </a:endParaRPr>
          </a:p>
          <a:p>
            <a:pPr marL="227013" indent="-227013">
              <a:lnSpc>
                <a:spcPct val="110000"/>
              </a:lnSpc>
              <a:spcAft>
                <a:spcPts val="1800"/>
              </a:spcAft>
            </a:pPr>
            <a:endParaRPr lang="en-US" sz="1600" dirty="0">
              <a:latin typeface="+mn-lt"/>
            </a:endParaRPr>
          </a:p>
          <a:p>
            <a:endParaRPr lang="en-US" sz="1600" dirty="0">
              <a:latin typeface="+mn-lt"/>
            </a:endParaRPr>
          </a:p>
        </p:txBody>
      </p:sp>
      <p:sp>
        <p:nvSpPr>
          <p:cNvPr id="3" name="Title 2"/>
          <p:cNvSpPr>
            <a:spLocks noGrp="1"/>
          </p:cNvSpPr>
          <p:nvPr>
            <p:ph type="title"/>
          </p:nvPr>
        </p:nvSpPr>
        <p:spPr/>
        <p:txBody>
          <a:bodyPr anchor="t"/>
          <a:lstStyle/>
          <a:p>
            <a:r>
              <a:rPr lang="en-US" dirty="0"/>
              <a:t>Additional Resources</a:t>
            </a:r>
          </a:p>
        </p:txBody>
      </p:sp>
    </p:spTree>
    <p:extLst>
      <p:ext uri="{BB962C8B-B14F-4D97-AF65-F5344CB8AC3E}">
        <p14:creationId xmlns:p14="http://schemas.microsoft.com/office/powerpoint/2010/main" val="15743999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take-</a:t>
            </a:r>
            <a:r>
              <a:rPr lang="en-US" dirty="0" err="1" smtClean="0"/>
              <a:t>aways</a:t>
            </a:r>
            <a:r>
              <a:rPr lang="en-US" dirty="0" smtClean="0"/>
              <a:t>… </a:t>
            </a:r>
            <a:endParaRPr lang="en-US"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pPr>
              <a:spcBef>
                <a:spcPts val="0"/>
              </a:spcBef>
              <a:spcAft>
                <a:spcPts val="1800"/>
              </a:spcAft>
            </a:pPr>
            <a:r>
              <a:rPr lang="en-US" b="1" dirty="0" smtClean="0"/>
              <a:t>You should now be able to…</a:t>
            </a:r>
          </a:p>
          <a:p>
            <a:pPr lvl="1">
              <a:spcBef>
                <a:spcPts val="0"/>
              </a:spcBef>
              <a:spcAft>
                <a:spcPts val="1800"/>
              </a:spcAft>
            </a:pPr>
            <a:r>
              <a:rPr lang="en-US" b="1" dirty="0" smtClean="0"/>
              <a:t>Recognize the areas on a Search Engine Results Page (SERP) where BV SEO is most impactful.</a:t>
            </a:r>
          </a:p>
          <a:p>
            <a:pPr lvl="1">
              <a:spcBef>
                <a:spcPts val="0"/>
              </a:spcBef>
              <a:spcAft>
                <a:spcPts val="1800"/>
              </a:spcAft>
            </a:pPr>
            <a:r>
              <a:rPr lang="en-US" b="1" dirty="0" smtClean="0"/>
              <a:t>Describe the SEO benefits of having Ratings and Reviews on a product detail page.</a:t>
            </a:r>
          </a:p>
          <a:p>
            <a:pPr lvl="1">
              <a:spcBef>
                <a:spcPts val="0"/>
              </a:spcBef>
              <a:spcAft>
                <a:spcPts val="1800"/>
              </a:spcAft>
            </a:pPr>
            <a:r>
              <a:rPr lang="en-US" b="1" dirty="0" smtClean="0"/>
              <a:t>Identify the type of client that is most suited for any and / or all of the following:</a:t>
            </a:r>
          </a:p>
          <a:p>
            <a:pPr lvl="2">
              <a:spcBef>
                <a:spcPts val="0"/>
              </a:spcBef>
              <a:spcAft>
                <a:spcPts val="1800"/>
              </a:spcAft>
            </a:pPr>
            <a:r>
              <a:rPr lang="en-US" b="1" dirty="0" smtClean="0"/>
              <a:t>Google Seller Ratings, </a:t>
            </a:r>
          </a:p>
          <a:p>
            <a:pPr lvl="2">
              <a:spcBef>
                <a:spcPts val="0"/>
              </a:spcBef>
              <a:spcAft>
                <a:spcPts val="1800"/>
              </a:spcAft>
            </a:pPr>
            <a:r>
              <a:rPr lang="en-US" b="1" dirty="0" smtClean="0"/>
              <a:t>Google Shopping, and </a:t>
            </a:r>
          </a:p>
          <a:p>
            <a:pPr lvl="2">
              <a:spcBef>
                <a:spcPts val="0"/>
              </a:spcBef>
              <a:spcAft>
                <a:spcPts val="1800"/>
              </a:spcAft>
            </a:pPr>
            <a:r>
              <a:rPr lang="en-US" b="1" dirty="0" smtClean="0"/>
              <a:t>Google Product Listing Ads.</a:t>
            </a:r>
          </a:p>
          <a:p>
            <a:pPr>
              <a:lnSpc>
                <a:spcPct val="100000"/>
              </a:lnSpc>
              <a:spcBef>
                <a:spcPts val="0"/>
              </a:spcBef>
              <a:spcAft>
                <a:spcPts val="1800"/>
              </a:spcAft>
            </a:pPr>
            <a:endParaRPr lang="en-US" dirty="0" smtClean="0"/>
          </a:p>
        </p:txBody>
      </p:sp>
    </p:spTree>
    <p:extLst>
      <p:ext uri="{BB962C8B-B14F-4D97-AF65-F5344CB8AC3E}">
        <p14:creationId xmlns:p14="http://schemas.microsoft.com/office/powerpoint/2010/main" val="1010284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15031316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095337" y="2449381"/>
            <a:ext cx="1915656" cy="24534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3600" b="1" dirty="0" smtClean="0">
                <a:solidFill>
                  <a:srgbClr val="1C5349"/>
                </a:solidFill>
                <a:latin typeface="Calibri"/>
                <a:ea typeface="ＭＳ Ｐゴシック" pitchFamily="34" charset="-128"/>
                <a:cs typeface="Calibri"/>
              </a:rPr>
              <a:t>#1</a:t>
            </a:r>
          </a:p>
          <a:p>
            <a:pPr algn="ctr"/>
            <a:r>
              <a:rPr lang="en-US" sz="2000" dirty="0" smtClean="0">
                <a:solidFill>
                  <a:srgbClr val="1C5349"/>
                </a:solidFill>
                <a:latin typeface="Calibri"/>
                <a:ea typeface="ＭＳ Ｐゴシック" pitchFamily="34" charset="-128"/>
                <a:cs typeface="Calibri"/>
              </a:rPr>
              <a:t>in-store resource to help research products</a:t>
            </a:r>
          </a:p>
          <a:p>
            <a:pPr algn="ctr"/>
            <a:endParaRPr lang="en-US" sz="2000" dirty="0" smtClean="0">
              <a:solidFill>
                <a:srgbClr val="1C5349"/>
              </a:solidFill>
              <a:latin typeface="Calibri"/>
              <a:ea typeface="ＭＳ Ｐゴシック" pitchFamily="34" charset="-128"/>
              <a:cs typeface="Calibri"/>
            </a:endParaRPr>
          </a:p>
          <a:p>
            <a:pPr algn="ctr"/>
            <a:r>
              <a:rPr lang="en-US" sz="900" dirty="0" smtClean="0">
                <a:solidFill>
                  <a:srgbClr val="1C5349"/>
                </a:solidFill>
                <a:latin typeface="Calibri"/>
                <a:ea typeface="ＭＳ Ｐゴシック" pitchFamily="34" charset="-128"/>
                <a:cs typeface="Calibri"/>
                <a:hlinkClick r:id="rId3"/>
              </a:rPr>
              <a:t>Google Study</a:t>
            </a:r>
            <a:endParaRPr lang="en-US" sz="900" dirty="0">
              <a:solidFill>
                <a:srgbClr val="1C5349"/>
              </a:solidFill>
              <a:latin typeface="Calibri"/>
              <a:ea typeface="ＭＳ Ｐゴシック" pitchFamily="34" charset="-128"/>
              <a:cs typeface="Calibri"/>
            </a:endParaRPr>
          </a:p>
        </p:txBody>
      </p:sp>
      <p:sp>
        <p:nvSpPr>
          <p:cNvPr id="11" name="Rectangle 10"/>
          <p:cNvSpPr/>
          <p:nvPr/>
        </p:nvSpPr>
        <p:spPr>
          <a:xfrm>
            <a:off x="2192211" y="2439612"/>
            <a:ext cx="1916342" cy="24534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3600" b="1" dirty="0" smtClean="0">
                <a:solidFill>
                  <a:schemeClr val="accent6">
                    <a:lumMod val="25000"/>
                  </a:schemeClr>
                </a:solidFill>
                <a:latin typeface="Calibri"/>
                <a:ea typeface="ＭＳ Ｐゴシック" pitchFamily="34" charset="-128"/>
                <a:cs typeface="Calibri"/>
              </a:rPr>
              <a:t>89%</a:t>
            </a:r>
          </a:p>
          <a:p>
            <a:pPr algn="ctr"/>
            <a:r>
              <a:rPr lang="en-US" sz="2000" dirty="0" smtClean="0">
                <a:solidFill>
                  <a:schemeClr val="accent6">
                    <a:lumMod val="25000"/>
                  </a:schemeClr>
                </a:solidFill>
                <a:latin typeface="Calibri"/>
                <a:ea typeface="ＭＳ Ｐゴシック" pitchFamily="34" charset="-128"/>
                <a:cs typeface="Calibri"/>
              </a:rPr>
              <a:t>of consumers use Search to make purchasing decisions</a:t>
            </a:r>
          </a:p>
          <a:p>
            <a:pPr algn="ctr"/>
            <a:r>
              <a:rPr lang="en-US" sz="900" dirty="0" smtClean="0">
                <a:solidFill>
                  <a:schemeClr val="accent6">
                    <a:lumMod val="25000"/>
                  </a:schemeClr>
                </a:solidFill>
                <a:latin typeface="Calibri"/>
                <a:ea typeface="ＭＳ Ｐゴシック" pitchFamily="34" charset="-128"/>
                <a:cs typeface="Calibri"/>
                <a:hlinkClick r:id="rId4"/>
              </a:rPr>
              <a:t>Fleishman-Hillard Study</a:t>
            </a:r>
            <a:endParaRPr lang="en-US" sz="900" dirty="0">
              <a:solidFill>
                <a:schemeClr val="accent6">
                  <a:lumMod val="25000"/>
                </a:schemeClr>
              </a:solidFill>
              <a:latin typeface="Calibri"/>
              <a:ea typeface="ＭＳ Ｐゴシック" pitchFamily="34" charset="-128"/>
              <a:cs typeface="Calibri"/>
            </a:endParaRPr>
          </a:p>
        </p:txBody>
      </p:sp>
      <p:pic>
        <p:nvPicPr>
          <p:cNvPr id="6" name="Picture 5"/>
          <p:cNvPicPr>
            <a:picLocks noChangeAspect="1"/>
          </p:cNvPicPr>
          <p:nvPr/>
        </p:nvPicPr>
        <p:blipFill>
          <a:blip r:embed="rId5"/>
          <a:stretch>
            <a:fillRect/>
          </a:stretch>
        </p:blipFill>
        <p:spPr>
          <a:xfrm>
            <a:off x="1958240" y="1180068"/>
            <a:ext cx="5177567" cy="1392211"/>
          </a:xfrm>
          <a:prstGeom prst="rect">
            <a:avLst/>
          </a:prstGeom>
        </p:spPr>
      </p:pic>
      <p:sp>
        <p:nvSpPr>
          <p:cNvPr id="9" name="Title 2"/>
          <p:cNvSpPr>
            <a:spLocks noGrp="1"/>
          </p:cNvSpPr>
          <p:nvPr>
            <p:ph type="title"/>
          </p:nvPr>
        </p:nvSpPr>
        <p:spPr>
          <a:xfrm>
            <a:off x="0" y="0"/>
            <a:ext cx="9144000" cy="693615"/>
          </a:xfrm>
        </p:spPr>
        <p:txBody>
          <a:bodyPr>
            <a:noAutofit/>
          </a:bodyPr>
          <a:lstStyle/>
          <a:p>
            <a:pPr algn="ctr"/>
            <a:r>
              <a:rPr lang="en-US" sz="2700" dirty="0" smtClean="0"/>
              <a:t>…Because Search is HUGELY important to Shoppers</a:t>
            </a:r>
            <a:endParaRPr lang="en-US" sz="2700" dirty="0"/>
          </a:p>
        </p:txBody>
      </p:sp>
    </p:spTree>
    <p:extLst>
      <p:ext uri="{BB962C8B-B14F-4D97-AF65-F5344CB8AC3E}">
        <p14:creationId xmlns:p14="http://schemas.microsoft.com/office/powerpoint/2010/main" val="4157856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a:xfrm>
            <a:off x="0" y="0"/>
            <a:ext cx="9144000" cy="693615"/>
          </a:xfrm>
        </p:spPr>
        <p:txBody>
          <a:bodyPr>
            <a:noAutofit/>
          </a:bodyPr>
          <a:lstStyle/>
          <a:p>
            <a:pPr algn="ctr"/>
            <a:r>
              <a:rPr lang="en-US" sz="2400" dirty="0" smtClean="0"/>
              <a:t>Reviews Send a Powerful Trust Signal Across the SERP</a:t>
            </a:r>
            <a:endParaRPr lang="en-US" sz="2400" dirty="0"/>
          </a:p>
        </p:txBody>
      </p:sp>
      <p:pic>
        <p:nvPicPr>
          <p:cNvPr id="2" name="Picture 1"/>
          <p:cNvPicPr>
            <a:picLocks noChangeAspect="1"/>
          </p:cNvPicPr>
          <p:nvPr/>
        </p:nvPicPr>
        <p:blipFill>
          <a:blip r:embed="rId3"/>
          <a:stretch>
            <a:fillRect/>
          </a:stretch>
        </p:blipFill>
        <p:spPr>
          <a:xfrm>
            <a:off x="1792030" y="853660"/>
            <a:ext cx="5628123" cy="4289840"/>
          </a:xfrm>
          <a:prstGeom prst="rect">
            <a:avLst/>
          </a:prstGeom>
        </p:spPr>
      </p:pic>
    </p:spTree>
    <p:extLst>
      <p:ext uri="{BB962C8B-B14F-4D97-AF65-F5344CB8AC3E}">
        <p14:creationId xmlns:p14="http://schemas.microsoft.com/office/powerpoint/2010/main" val="335191253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74539"/>
            <a:ext cx="8698090" cy="990600"/>
          </a:xfrm>
        </p:spPr>
        <p:txBody>
          <a:bodyPr/>
          <a:lstStyle/>
          <a:p>
            <a:r>
              <a:rPr lang="en-GB" dirty="0"/>
              <a:t>What is the impact? </a:t>
            </a:r>
            <a:endParaRPr lang="en-US" dirty="0"/>
          </a:p>
        </p:txBody>
      </p:sp>
    </p:spTree>
    <p:extLst>
      <p:ext uri="{BB962C8B-B14F-4D97-AF65-F5344CB8AC3E}">
        <p14:creationId xmlns:p14="http://schemas.microsoft.com/office/powerpoint/2010/main" val="28185714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46113" y="401116"/>
            <a:ext cx="8680450" cy="857250"/>
          </a:xfrm>
        </p:spPr>
        <p:txBody>
          <a:bodyPr>
            <a:normAutofit/>
          </a:bodyPr>
          <a:lstStyle/>
          <a:p>
            <a:r>
              <a:rPr lang="en-US" dirty="0" smtClean="0">
                <a:solidFill>
                  <a:srgbClr val="A32E00"/>
                </a:solidFill>
              </a:rPr>
              <a:t>Overall Impact </a:t>
            </a:r>
            <a:r>
              <a:rPr lang="en-US" dirty="0" smtClean="0"/>
              <a:t>of BV &amp; UGC on Organic Search</a:t>
            </a:r>
            <a:endParaRPr lang="en-US" dirty="0"/>
          </a:p>
        </p:txBody>
      </p:sp>
      <p:sp>
        <p:nvSpPr>
          <p:cNvPr id="6" name="Content Placeholder 1"/>
          <p:cNvSpPr txBox="1">
            <a:spLocks/>
          </p:cNvSpPr>
          <p:nvPr/>
        </p:nvSpPr>
        <p:spPr>
          <a:xfrm>
            <a:off x="215899" y="1361440"/>
            <a:ext cx="4959145" cy="3369310"/>
          </a:xfrm>
          <a:prstGeom prst="rect">
            <a:avLst/>
          </a:prstGeom>
        </p:spPr>
        <p:txBody>
          <a:bodyPr>
            <a:noAutofit/>
          </a:bodyPr>
          <a:lstStyle>
            <a:lvl1pPr marL="114300" indent="-114300" algn="l" rtl="0" eaLnBrk="1" fontAlgn="base" hangingPunct="1">
              <a:spcBef>
                <a:spcPct val="0"/>
              </a:spcBef>
              <a:spcAft>
                <a:spcPts val="1200"/>
              </a:spcAft>
              <a:buClr>
                <a:srgbClr val="00AB8E"/>
              </a:buClr>
              <a:buFont typeface="Arial"/>
              <a:buChar char="•"/>
              <a:defRPr sz="1800" b="0" kern="1200">
                <a:solidFill>
                  <a:schemeClr val="tx2"/>
                </a:solidFill>
                <a:latin typeface="Verdana" pitchFamily="34" charset="0"/>
                <a:ea typeface="Verdana" pitchFamily="34" charset="0"/>
                <a:cs typeface="Verdana" pitchFamily="34" charset="0"/>
              </a:defRPr>
            </a:lvl1pPr>
            <a:lvl2pPr marL="400050" indent="-114300" algn="l" rtl="0" eaLnBrk="1" fontAlgn="base" hangingPunct="1">
              <a:spcBef>
                <a:spcPct val="0"/>
              </a:spcBef>
              <a:spcAft>
                <a:spcPts val="1200"/>
              </a:spcAft>
              <a:buClr>
                <a:srgbClr val="00AB8E"/>
              </a:buClr>
              <a:buFont typeface="Arial"/>
              <a:buChar char="•"/>
              <a:defRPr sz="1600" b="0" kern="1200">
                <a:solidFill>
                  <a:schemeClr val="tx2"/>
                </a:solidFill>
                <a:latin typeface="Verdana" pitchFamily="34" charset="0"/>
                <a:ea typeface="Verdana" pitchFamily="34" charset="0"/>
                <a:cs typeface="Verdana" pitchFamily="34" charset="0"/>
              </a:defRPr>
            </a:lvl2pPr>
            <a:lvl3pPr marL="571500" indent="-114300" algn="l" rtl="0" eaLnBrk="1" fontAlgn="base" hangingPunct="1">
              <a:spcBef>
                <a:spcPct val="0"/>
              </a:spcBef>
              <a:spcAft>
                <a:spcPts val="1200"/>
              </a:spcAft>
              <a:buClr>
                <a:srgbClr val="00AB8E"/>
              </a:buClr>
              <a:buFont typeface="Arial"/>
              <a:buChar char="•"/>
              <a:defRPr sz="1400" b="0" kern="1200" baseline="0">
                <a:solidFill>
                  <a:schemeClr val="tx2"/>
                </a:solidFill>
                <a:latin typeface="Verdana" pitchFamily="34" charset="0"/>
                <a:ea typeface="Verdana" pitchFamily="34" charset="0"/>
                <a:cs typeface="Verdana" pitchFamily="34" charset="0"/>
              </a:defRPr>
            </a:lvl3pPr>
            <a:lvl4pPr marL="800100" indent="-114300" algn="l" rtl="0" eaLnBrk="1" fontAlgn="base" hangingPunct="1">
              <a:spcBef>
                <a:spcPct val="0"/>
              </a:spcBef>
              <a:spcAft>
                <a:spcPts val="1200"/>
              </a:spcAft>
              <a:buClr>
                <a:schemeClr val="bg2"/>
              </a:buClr>
              <a:buFont typeface="Arial"/>
              <a:buChar char="•"/>
              <a:defRPr sz="1200" b="0" kern="1200">
                <a:solidFill>
                  <a:schemeClr val="tx2"/>
                </a:solidFill>
                <a:latin typeface="Verdana" pitchFamily="34" charset="0"/>
                <a:ea typeface="Verdana" pitchFamily="34" charset="0"/>
                <a:cs typeface="Verdana" pitchFamily="34" charset="0"/>
              </a:defRPr>
            </a:lvl4pPr>
            <a:lvl5pPr marL="1028700" indent="-114300" algn="l" rtl="0" eaLnBrk="1" fontAlgn="base" hangingPunct="1">
              <a:spcBef>
                <a:spcPct val="0"/>
              </a:spcBef>
              <a:spcAft>
                <a:spcPts val="1200"/>
              </a:spcAft>
              <a:buClr>
                <a:schemeClr val="bg2"/>
              </a:buClr>
              <a:buFont typeface="Arial"/>
              <a:buChar char="•"/>
              <a:defRPr sz="1000" b="0" kern="1200" baseline="0">
                <a:solidFill>
                  <a:schemeClr val="tx2"/>
                </a:solidFill>
                <a:latin typeface="Verdana" pitchFamily="34" charset="0"/>
                <a:ea typeface="Verdana" pitchFamily="34" charset="0"/>
                <a:cs typeface="Verdana"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a:buNone/>
            </a:pPr>
            <a:r>
              <a:rPr lang="en-US" sz="1600" dirty="0" smtClean="0">
                <a:solidFill>
                  <a:srgbClr val="003D4C"/>
                </a:solidFill>
                <a:latin typeface="+mn-lt"/>
              </a:rPr>
              <a:t>Organic search traffic to pages where BVSEO is deployed is driven by the 3 primary factors:</a:t>
            </a:r>
          </a:p>
          <a:p>
            <a:pPr marL="511175" lvl="1" indent="-225425"/>
            <a:r>
              <a:rPr lang="en-US" sz="1400" b="1" dirty="0" smtClean="0">
                <a:solidFill>
                  <a:srgbClr val="003D4C"/>
                </a:solidFill>
                <a:latin typeface="+mn-lt"/>
              </a:rPr>
              <a:t>Keyword performance</a:t>
            </a:r>
          </a:p>
          <a:p>
            <a:pPr marL="511175" lvl="1" indent="-225425"/>
            <a:r>
              <a:rPr lang="en-US" sz="1400" b="1" dirty="0" smtClean="0">
                <a:solidFill>
                  <a:srgbClr val="003D4C"/>
                </a:solidFill>
                <a:latin typeface="+mn-lt"/>
              </a:rPr>
              <a:t>Position rank within the search results </a:t>
            </a:r>
            <a:r>
              <a:rPr lang="en-US" sz="1400" dirty="0" smtClean="0">
                <a:solidFill>
                  <a:srgbClr val="003D4C"/>
                </a:solidFill>
                <a:latin typeface="+mn-lt"/>
              </a:rPr>
              <a:t>(which is driven by freshness of content, etc.)</a:t>
            </a:r>
          </a:p>
          <a:p>
            <a:pPr marL="511175" lvl="1" indent="-225425"/>
            <a:r>
              <a:rPr lang="en-US" sz="1400" b="1" dirty="0" smtClean="0">
                <a:solidFill>
                  <a:srgbClr val="003D4C"/>
                </a:solidFill>
                <a:latin typeface="+mn-lt"/>
              </a:rPr>
              <a:t>Rich snippet stars</a:t>
            </a:r>
            <a:endParaRPr lang="en-US" sz="900" dirty="0">
              <a:solidFill>
                <a:srgbClr val="003D4C"/>
              </a:solidFill>
              <a:latin typeface="+mn-lt"/>
            </a:endParaRPr>
          </a:p>
          <a:p>
            <a:pPr marL="0" indent="0">
              <a:buFont typeface="Arial"/>
              <a:buNone/>
            </a:pPr>
            <a:r>
              <a:rPr lang="en-US" sz="1600" dirty="0" smtClean="0">
                <a:solidFill>
                  <a:srgbClr val="003D4C"/>
                </a:solidFill>
                <a:latin typeface="+mn-lt"/>
              </a:rPr>
              <a:t>Clients that have measured improvement in product page traffic from SEO have reported a </a:t>
            </a:r>
            <a:r>
              <a:rPr lang="en-US" sz="1600" b="1" dirty="0" smtClean="0">
                <a:solidFill>
                  <a:srgbClr val="800000"/>
                </a:solidFill>
                <a:latin typeface="+mn-lt"/>
              </a:rPr>
              <a:t>15-200% lift</a:t>
            </a:r>
            <a:r>
              <a:rPr lang="en-US" sz="1600" dirty="0" smtClean="0">
                <a:solidFill>
                  <a:srgbClr val="003D4C"/>
                </a:solidFill>
                <a:latin typeface="+mn-lt"/>
              </a:rPr>
              <a:t>.</a:t>
            </a:r>
          </a:p>
          <a:p>
            <a:pPr marL="0" indent="0">
              <a:buFont typeface="Arial"/>
              <a:buNone/>
            </a:pPr>
            <a:r>
              <a:rPr lang="en-US" sz="1600" dirty="0" smtClean="0">
                <a:solidFill>
                  <a:srgbClr val="003D4C"/>
                </a:solidFill>
                <a:latin typeface="+mn-lt"/>
              </a:rPr>
              <a:t>Over </a:t>
            </a:r>
            <a:r>
              <a:rPr lang="en-US" sz="1600" b="1" dirty="0" smtClean="0">
                <a:solidFill>
                  <a:srgbClr val="800000"/>
                </a:solidFill>
                <a:latin typeface="+mn-lt"/>
              </a:rPr>
              <a:t>18M</a:t>
            </a:r>
            <a:r>
              <a:rPr lang="en-US" sz="1600" dirty="0" smtClean="0">
                <a:solidFill>
                  <a:srgbClr val="003D4C"/>
                </a:solidFill>
                <a:latin typeface="+mn-lt"/>
              </a:rPr>
              <a:t> product pages with BV UGC have been indexed by Google.</a:t>
            </a:r>
            <a:endParaRPr lang="en-US" sz="1600" dirty="0">
              <a:solidFill>
                <a:srgbClr val="003D4C"/>
              </a:solidFill>
              <a:latin typeface="+mn-lt"/>
            </a:endParaRPr>
          </a:p>
        </p:txBody>
      </p:sp>
      <p:pic>
        <p:nvPicPr>
          <p:cNvPr id="10" name="Picture 9" descr="cabelas_notag.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174" y="1532010"/>
            <a:ext cx="967120" cy="27910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4902" y="2494159"/>
            <a:ext cx="1027676" cy="51109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3108" t="22060" r="3108" b="29468"/>
          <a:stretch/>
        </p:blipFill>
        <p:spPr>
          <a:xfrm>
            <a:off x="7430184" y="2681512"/>
            <a:ext cx="1178468" cy="285645"/>
          </a:xfrm>
          <a:prstGeom prst="rect">
            <a:avLst/>
          </a:prstGeom>
        </p:spPr>
      </p:pic>
      <p:sp>
        <p:nvSpPr>
          <p:cNvPr id="13" name="TextBox 12"/>
          <p:cNvSpPr txBox="1"/>
          <p:nvPr/>
        </p:nvSpPr>
        <p:spPr>
          <a:xfrm>
            <a:off x="7085537" y="3033649"/>
            <a:ext cx="1878174" cy="461665"/>
          </a:xfrm>
          <a:prstGeom prst="rect">
            <a:avLst/>
          </a:prstGeom>
          <a:noFill/>
        </p:spPr>
        <p:txBody>
          <a:bodyPr wrap="square" rtlCol="0">
            <a:spAutoFit/>
          </a:bodyPr>
          <a:lstStyle/>
          <a:p>
            <a:pPr algn="ctr"/>
            <a:r>
              <a:rPr lang="en-US" b="1" dirty="0" smtClean="0">
                <a:solidFill>
                  <a:srgbClr val="003D4C"/>
                </a:solidFill>
                <a:latin typeface="Verdana"/>
                <a:cs typeface="Verdana"/>
              </a:rPr>
              <a:t>23% increase in traffic</a:t>
            </a:r>
          </a:p>
          <a:p>
            <a:pPr algn="ctr"/>
            <a:r>
              <a:rPr lang="en-US" dirty="0">
                <a:solidFill>
                  <a:srgbClr val="003D4C"/>
                </a:solidFill>
                <a:latin typeface="Verdana"/>
                <a:cs typeface="Verdana"/>
              </a:rPr>
              <a:t>(</a:t>
            </a:r>
            <a:r>
              <a:rPr lang="en-US" dirty="0" smtClean="0">
                <a:solidFill>
                  <a:srgbClr val="003D4C"/>
                </a:solidFill>
                <a:latin typeface="Verdana"/>
                <a:cs typeface="Verdana"/>
              </a:rPr>
              <a:t>site was optimized before adding UGC)</a:t>
            </a:r>
          </a:p>
        </p:txBody>
      </p:sp>
      <p:sp>
        <p:nvSpPr>
          <p:cNvPr id="14" name="TextBox 13"/>
          <p:cNvSpPr txBox="1"/>
          <p:nvPr/>
        </p:nvSpPr>
        <p:spPr>
          <a:xfrm>
            <a:off x="5554250" y="3035988"/>
            <a:ext cx="1636727" cy="461665"/>
          </a:xfrm>
          <a:prstGeom prst="rect">
            <a:avLst/>
          </a:prstGeom>
          <a:noFill/>
        </p:spPr>
        <p:txBody>
          <a:bodyPr wrap="square" rtlCol="0">
            <a:spAutoFit/>
          </a:bodyPr>
          <a:lstStyle/>
          <a:p>
            <a:pPr algn="ctr"/>
            <a:r>
              <a:rPr lang="en-US" b="1" dirty="0" smtClean="0">
                <a:solidFill>
                  <a:srgbClr val="003D4C"/>
                </a:solidFill>
                <a:latin typeface="Verdana"/>
                <a:cs typeface="Verdana"/>
              </a:rPr>
              <a:t>163% increase in traffic </a:t>
            </a:r>
          </a:p>
          <a:p>
            <a:pPr algn="ctr"/>
            <a:r>
              <a:rPr lang="en-US" dirty="0" smtClean="0">
                <a:solidFill>
                  <a:srgbClr val="003D4C"/>
                </a:solidFill>
                <a:latin typeface="Verdana"/>
                <a:cs typeface="Verdana"/>
              </a:rPr>
              <a:t>(site was not optimized before adding UGC)</a:t>
            </a:r>
          </a:p>
        </p:txBody>
      </p:sp>
      <p:sp>
        <p:nvSpPr>
          <p:cNvPr id="17" name="TextBox 16"/>
          <p:cNvSpPr txBox="1"/>
          <p:nvPr/>
        </p:nvSpPr>
        <p:spPr>
          <a:xfrm>
            <a:off x="7223286" y="1902635"/>
            <a:ext cx="1619249" cy="461665"/>
          </a:xfrm>
          <a:prstGeom prst="rect">
            <a:avLst/>
          </a:prstGeom>
          <a:noFill/>
        </p:spPr>
        <p:txBody>
          <a:bodyPr wrap="square" rtlCol="0">
            <a:spAutoFit/>
          </a:bodyPr>
          <a:lstStyle/>
          <a:p>
            <a:pPr algn="ctr"/>
            <a:r>
              <a:rPr lang="en-US" b="1" dirty="0" smtClean="0">
                <a:solidFill>
                  <a:srgbClr val="003D4C"/>
                </a:solidFill>
                <a:latin typeface="Verdana"/>
                <a:cs typeface="Verdana"/>
              </a:rPr>
              <a:t>200% increase in traffic</a:t>
            </a:r>
          </a:p>
          <a:p>
            <a:pPr algn="ctr"/>
            <a:r>
              <a:rPr lang="en-US" dirty="0">
                <a:solidFill>
                  <a:srgbClr val="003D4C"/>
                </a:solidFill>
                <a:latin typeface="Verdana"/>
                <a:cs typeface="Verdana"/>
              </a:rPr>
              <a:t>(</a:t>
            </a:r>
            <a:r>
              <a:rPr lang="en-US" dirty="0" smtClean="0">
                <a:solidFill>
                  <a:srgbClr val="003D4C"/>
                </a:solidFill>
                <a:latin typeface="Verdana"/>
                <a:cs typeface="Verdana"/>
              </a:rPr>
              <a:t>site was not optimized before adding UGC)</a:t>
            </a:r>
          </a:p>
        </p:txBody>
      </p:sp>
      <p:pic>
        <p:nvPicPr>
          <p:cNvPr id="8" name="Picture 7"/>
          <p:cNvPicPr>
            <a:picLocks noChangeAspect="1"/>
          </p:cNvPicPr>
          <p:nvPr/>
        </p:nvPicPr>
        <p:blipFill>
          <a:blip r:embed="rId6"/>
          <a:stretch>
            <a:fillRect/>
          </a:stretch>
        </p:blipFill>
        <p:spPr>
          <a:xfrm>
            <a:off x="5618116" y="1429864"/>
            <a:ext cx="1558206" cy="460294"/>
          </a:xfrm>
          <a:prstGeom prst="rect">
            <a:avLst/>
          </a:prstGeom>
        </p:spPr>
      </p:pic>
      <p:sp>
        <p:nvSpPr>
          <p:cNvPr id="18" name="TextBox 17"/>
          <p:cNvSpPr txBox="1"/>
          <p:nvPr/>
        </p:nvSpPr>
        <p:spPr>
          <a:xfrm>
            <a:off x="5579240" y="1908077"/>
            <a:ext cx="1619249" cy="461665"/>
          </a:xfrm>
          <a:prstGeom prst="rect">
            <a:avLst/>
          </a:prstGeom>
          <a:noFill/>
        </p:spPr>
        <p:txBody>
          <a:bodyPr wrap="square" rtlCol="0">
            <a:spAutoFit/>
          </a:bodyPr>
          <a:lstStyle/>
          <a:p>
            <a:pPr algn="ctr"/>
            <a:r>
              <a:rPr lang="en-US" b="1" dirty="0" smtClean="0">
                <a:solidFill>
                  <a:srgbClr val="003D4C"/>
                </a:solidFill>
                <a:latin typeface="Verdana"/>
                <a:cs typeface="Verdana"/>
              </a:rPr>
              <a:t>28% increase in traffic</a:t>
            </a:r>
          </a:p>
          <a:p>
            <a:pPr algn="ctr"/>
            <a:r>
              <a:rPr lang="en-US" dirty="0">
                <a:solidFill>
                  <a:srgbClr val="003D4C"/>
                </a:solidFill>
                <a:latin typeface="Verdana"/>
                <a:cs typeface="Verdana"/>
              </a:rPr>
              <a:t>(</a:t>
            </a:r>
            <a:r>
              <a:rPr lang="en-US" dirty="0" smtClean="0">
                <a:solidFill>
                  <a:srgbClr val="003D4C"/>
                </a:solidFill>
                <a:latin typeface="Verdana"/>
                <a:cs typeface="Verdana"/>
              </a:rPr>
              <a:t>site was optimized before adding UGC)</a:t>
            </a:r>
          </a:p>
        </p:txBody>
      </p:sp>
      <p:pic>
        <p:nvPicPr>
          <p:cNvPr id="20" name="Picture 19"/>
          <p:cNvPicPr>
            <a:picLocks noChangeAspect="1"/>
          </p:cNvPicPr>
          <p:nvPr/>
        </p:nvPicPr>
        <p:blipFill>
          <a:blip r:embed="rId7"/>
          <a:stretch>
            <a:fillRect/>
          </a:stretch>
        </p:blipFill>
        <p:spPr>
          <a:xfrm>
            <a:off x="5769763" y="3714881"/>
            <a:ext cx="1197668" cy="304127"/>
          </a:xfrm>
          <a:prstGeom prst="rect">
            <a:avLst/>
          </a:prstGeom>
        </p:spPr>
      </p:pic>
      <p:pic>
        <p:nvPicPr>
          <p:cNvPr id="22" name="Picture 21"/>
          <p:cNvPicPr>
            <a:picLocks noChangeAspect="1"/>
          </p:cNvPicPr>
          <p:nvPr/>
        </p:nvPicPr>
        <p:blipFill>
          <a:blip r:embed="rId8"/>
          <a:stretch>
            <a:fillRect/>
          </a:stretch>
        </p:blipFill>
        <p:spPr>
          <a:xfrm>
            <a:off x="7277961" y="3838081"/>
            <a:ext cx="1461807" cy="192471"/>
          </a:xfrm>
          <a:prstGeom prst="rect">
            <a:avLst/>
          </a:prstGeom>
        </p:spPr>
      </p:pic>
      <p:sp>
        <p:nvSpPr>
          <p:cNvPr id="24" name="TextBox 23"/>
          <p:cNvSpPr txBox="1"/>
          <p:nvPr/>
        </p:nvSpPr>
        <p:spPr>
          <a:xfrm>
            <a:off x="5494901" y="4061562"/>
            <a:ext cx="1725015" cy="461665"/>
          </a:xfrm>
          <a:prstGeom prst="rect">
            <a:avLst/>
          </a:prstGeom>
          <a:noFill/>
        </p:spPr>
        <p:txBody>
          <a:bodyPr wrap="square" rtlCol="0">
            <a:spAutoFit/>
          </a:bodyPr>
          <a:lstStyle/>
          <a:p>
            <a:pPr algn="ctr"/>
            <a:r>
              <a:rPr lang="en-US" b="1" dirty="0" smtClean="0">
                <a:solidFill>
                  <a:srgbClr val="003D4C"/>
                </a:solidFill>
                <a:latin typeface="Verdana"/>
                <a:cs typeface="Verdana"/>
              </a:rPr>
              <a:t>Improvement in search rankings for key products &amp; large traffic lift</a:t>
            </a:r>
            <a:endParaRPr lang="en-US" dirty="0" smtClean="0">
              <a:solidFill>
                <a:srgbClr val="003D4C"/>
              </a:solidFill>
              <a:latin typeface="Verdana"/>
              <a:cs typeface="Verdana"/>
            </a:endParaRPr>
          </a:p>
        </p:txBody>
      </p:sp>
      <p:sp>
        <p:nvSpPr>
          <p:cNvPr id="25" name="TextBox 24"/>
          <p:cNvSpPr txBox="1"/>
          <p:nvPr/>
        </p:nvSpPr>
        <p:spPr>
          <a:xfrm>
            <a:off x="7160678" y="4062333"/>
            <a:ext cx="1725015" cy="338554"/>
          </a:xfrm>
          <a:prstGeom prst="rect">
            <a:avLst/>
          </a:prstGeom>
          <a:noFill/>
        </p:spPr>
        <p:txBody>
          <a:bodyPr wrap="square" rtlCol="0">
            <a:spAutoFit/>
          </a:bodyPr>
          <a:lstStyle/>
          <a:p>
            <a:pPr algn="ctr"/>
            <a:r>
              <a:rPr lang="en-US" b="1" dirty="0" smtClean="0">
                <a:solidFill>
                  <a:srgbClr val="003D4C"/>
                </a:solidFill>
                <a:latin typeface="Verdana"/>
                <a:cs typeface="Verdana"/>
              </a:rPr>
              <a:t>Improvement in search rankings for key products  </a:t>
            </a:r>
            <a:endParaRPr lang="en-US" dirty="0" smtClean="0">
              <a:solidFill>
                <a:srgbClr val="003D4C"/>
              </a:solidFill>
              <a:latin typeface="Verdana"/>
              <a:cs typeface="Verdana"/>
            </a:endParaRPr>
          </a:p>
        </p:txBody>
      </p:sp>
      <p:sp>
        <p:nvSpPr>
          <p:cNvPr id="26" name="TextBox 25"/>
          <p:cNvSpPr txBox="1"/>
          <p:nvPr/>
        </p:nvSpPr>
        <p:spPr>
          <a:xfrm>
            <a:off x="5614966" y="4597532"/>
            <a:ext cx="3274523" cy="230832"/>
          </a:xfrm>
          <a:prstGeom prst="rect">
            <a:avLst/>
          </a:prstGeom>
          <a:noFill/>
        </p:spPr>
        <p:txBody>
          <a:bodyPr wrap="square" rtlCol="0">
            <a:spAutoFit/>
          </a:bodyPr>
          <a:lstStyle/>
          <a:p>
            <a:pPr algn="ctr"/>
            <a:r>
              <a:rPr lang="en-US" sz="900" i="1" dirty="0" smtClean="0">
                <a:solidFill>
                  <a:schemeClr val="tx1">
                    <a:lumMod val="75000"/>
                    <a:lumOff val="25000"/>
                  </a:schemeClr>
                </a:solidFill>
              </a:rPr>
              <a:t>(Case studies available for each of the above)</a:t>
            </a:r>
            <a:endParaRPr lang="en-US" sz="900" i="1" dirty="0">
              <a:solidFill>
                <a:schemeClr val="tx1">
                  <a:lumMod val="75000"/>
                  <a:lumOff val="25000"/>
                </a:schemeClr>
              </a:solidFill>
            </a:endParaRPr>
          </a:p>
        </p:txBody>
      </p:sp>
      <p:sp>
        <p:nvSpPr>
          <p:cNvPr id="27" name="Rectangle 26"/>
          <p:cNvSpPr/>
          <p:nvPr/>
        </p:nvSpPr>
        <p:spPr>
          <a:xfrm>
            <a:off x="8584794" y="154763"/>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grpSp>
        <p:nvGrpSpPr>
          <p:cNvPr id="21" name="Group 20"/>
          <p:cNvGrpSpPr/>
          <p:nvPr/>
        </p:nvGrpSpPr>
        <p:grpSpPr>
          <a:xfrm>
            <a:off x="151411" y="495455"/>
            <a:ext cx="379693" cy="408478"/>
            <a:chOff x="136255" y="721862"/>
            <a:chExt cx="379693" cy="408478"/>
          </a:xfrm>
        </p:grpSpPr>
        <p:sp>
          <p:nvSpPr>
            <p:cNvPr id="23" name="Oval 22"/>
            <p:cNvSpPr/>
            <p:nvPr/>
          </p:nvSpPr>
          <p:spPr>
            <a:xfrm>
              <a:off x="136255" y="732964"/>
              <a:ext cx="379693" cy="397376"/>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flipH="1">
              <a:off x="171982" y="721862"/>
              <a:ext cx="332845" cy="400110"/>
            </a:xfrm>
            <a:prstGeom prst="rect">
              <a:avLst/>
            </a:prstGeom>
            <a:noFill/>
          </p:spPr>
          <p:txBody>
            <a:bodyPr wrap="square" rtlCol="0">
              <a:spAutoFit/>
            </a:bodyPr>
            <a:lstStyle/>
            <a:p>
              <a:r>
                <a:rPr lang="en-US" sz="2000" dirty="0" smtClean="0">
                  <a:solidFill>
                    <a:schemeClr val="bg1"/>
                  </a:solidFill>
                  <a:latin typeface="Rockwell"/>
                  <a:cs typeface="Rockwell"/>
                </a:rPr>
                <a:t>1</a:t>
              </a:r>
              <a:endParaRPr lang="en-US" sz="2000" dirty="0">
                <a:solidFill>
                  <a:schemeClr val="bg1"/>
                </a:solidFill>
                <a:latin typeface="Rockwell"/>
                <a:cs typeface="Rockwell"/>
              </a:endParaRPr>
            </a:p>
          </p:txBody>
        </p:sp>
      </p:grpSp>
    </p:spTree>
    <p:extLst>
      <p:ext uri="{BB962C8B-B14F-4D97-AF65-F5344CB8AC3E}">
        <p14:creationId xmlns:p14="http://schemas.microsoft.com/office/powerpoint/2010/main" val="12768554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0"/>
                                        <p:tgtEl>
                                          <p:spTgt spid="6">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00"/>
                                        <p:tgtEl>
                                          <p:spTgt spid="6">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1650582" y="1066158"/>
            <a:ext cx="6314781" cy="595743"/>
          </a:xfrm>
          <a:prstGeom prst="rect">
            <a:avLst/>
          </a:prstGeom>
          <a:solidFill>
            <a:srgbClr val="FFFFFF"/>
          </a:solidFill>
        </p:spPr>
        <p:txBody>
          <a:bodyPr>
            <a:noAutofit/>
          </a:bodyPr>
          <a:lstStyle>
            <a:lvl1pPr marL="114300" indent="-114300" algn="l" rtl="0" eaLnBrk="1" fontAlgn="base" hangingPunct="1">
              <a:spcBef>
                <a:spcPct val="0"/>
              </a:spcBef>
              <a:spcAft>
                <a:spcPts val="1200"/>
              </a:spcAft>
              <a:buClr>
                <a:srgbClr val="00AB8E"/>
              </a:buClr>
              <a:buFont typeface="Arial"/>
              <a:buChar char="•"/>
              <a:defRPr sz="1800" b="0" kern="1200">
                <a:solidFill>
                  <a:schemeClr val="tx2"/>
                </a:solidFill>
                <a:latin typeface="Verdana" pitchFamily="34" charset="0"/>
                <a:ea typeface="Verdana" pitchFamily="34" charset="0"/>
                <a:cs typeface="Verdana" pitchFamily="34" charset="0"/>
              </a:defRPr>
            </a:lvl1pPr>
            <a:lvl2pPr marL="400050" indent="-114300" algn="l" rtl="0" eaLnBrk="1" fontAlgn="base" hangingPunct="1">
              <a:spcBef>
                <a:spcPct val="0"/>
              </a:spcBef>
              <a:spcAft>
                <a:spcPts val="1200"/>
              </a:spcAft>
              <a:buClr>
                <a:srgbClr val="00AB8E"/>
              </a:buClr>
              <a:buFont typeface="Arial"/>
              <a:buChar char="•"/>
              <a:defRPr sz="1600" b="0" kern="1200">
                <a:solidFill>
                  <a:schemeClr val="tx2"/>
                </a:solidFill>
                <a:latin typeface="Verdana" pitchFamily="34" charset="0"/>
                <a:ea typeface="Verdana" pitchFamily="34" charset="0"/>
                <a:cs typeface="Verdana" pitchFamily="34" charset="0"/>
              </a:defRPr>
            </a:lvl2pPr>
            <a:lvl3pPr marL="571500" indent="-114300" algn="l" rtl="0" eaLnBrk="1" fontAlgn="base" hangingPunct="1">
              <a:spcBef>
                <a:spcPct val="0"/>
              </a:spcBef>
              <a:spcAft>
                <a:spcPts val="1200"/>
              </a:spcAft>
              <a:buClr>
                <a:srgbClr val="00AB8E"/>
              </a:buClr>
              <a:buFont typeface="Arial"/>
              <a:buChar char="•"/>
              <a:defRPr sz="1400" b="0" kern="1200" baseline="0">
                <a:solidFill>
                  <a:schemeClr val="tx2"/>
                </a:solidFill>
                <a:latin typeface="Verdana" pitchFamily="34" charset="0"/>
                <a:ea typeface="Verdana" pitchFamily="34" charset="0"/>
                <a:cs typeface="Verdana" pitchFamily="34" charset="0"/>
              </a:defRPr>
            </a:lvl3pPr>
            <a:lvl4pPr marL="800100" indent="-114300" algn="l" rtl="0" eaLnBrk="1" fontAlgn="base" hangingPunct="1">
              <a:spcBef>
                <a:spcPct val="0"/>
              </a:spcBef>
              <a:spcAft>
                <a:spcPts val="1200"/>
              </a:spcAft>
              <a:buClr>
                <a:schemeClr val="bg2"/>
              </a:buClr>
              <a:buFont typeface="Arial"/>
              <a:buChar char="•"/>
              <a:defRPr sz="1200" b="0" kern="1200">
                <a:solidFill>
                  <a:schemeClr val="tx2"/>
                </a:solidFill>
                <a:latin typeface="Verdana" pitchFamily="34" charset="0"/>
                <a:ea typeface="Verdana" pitchFamily="34" charset="0"/>
                <a:cs typeface="Verdana" pitchFamily="34" charset="0"/>
              </a:defRPr>
            </a:lvl4pPr>
            <a:lvl5pPr marL="1028700" indent="-114300" algn="l" rtl="0" eaLnBrk="1" fontAlgn="base" hangingPunct="1">
              <a:spcBef>
                <a:spcPct val="0"/>
              </a:spcBef>
              <a:spcAft>
                <a:spcPts val="1200"/>
              </a:spcAft>
              <a:buClr>
                <a:schemeClr val="bg2"/>
              </a:buClr>
              <a:buFont typeface="Arial"/>
              <a:buChar char="•"/>
              <a:defRPr sz="1000" b="0" kern="1200" baseline="0">
                <a:solidFill>
                  <a:schemeClr val="tx2"/>
                </a:solidFill>
                <a:latin typeface="Verdana" pitchFamily="34" charset="0"/>
                <a:ea typeface="Verdana" pitchFamily="34" charset="0"/>
                <a:cs typeface="Verdana"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0">
              <a:lnSpc>
                <a:spcPct val="120000"/>
              </a:lnSpc>
              <a:buFont typeface="Arial"/>
              <a:buNone/>
            </a:pPr>
            <a:r>
              <a:rPr lang="en-US" sz="1800" b="1" dirty="0" smtClean="0">
                <a:latin typeface="+mj-lt"/>
              </a:rPr>
              <a:t>Importance of </a:t>
            </a:r>
            <a:r>
              <a:rPr lang="en-US" sz="1800" b="1" dirty="0" smtClean="0">
                <a:solidFill>
                  <a:schemeClr val="accent3">
                    <a:lumMod val="75000"/>
                  </a:schemeClr>
                </a:solidFill>
                <a:latin typeface="+mj-lt"/>
              </a:rPr>
              <a:t>Rank</a:t>
            </a:r>
            <a:r>
              <a:rPr lang="en-US" sz="1800" b="1" dirty="0" smtClean="0">
                <a:latin typeface="+mj-lt"/>
              </a:rPr>
              <a:t> in Search Results Page</a:t>
            </a:r>
            <a:endParaRPr lang="en-US" sz="1800" b="1" dirty="0">
              <a:latin typeface="+mj-lt"/>
            </a:endParaRPr>
          </a:p>
        </p:txBody>
      </p:sp>
      <p:graphicFrame>
        <p:nvGraphicFramePr>
          <p:cNvPr id="6" name="Chart 5"/>
          <p:cNvGraphicFramePr/>
          <p:nvPr>
            <p:extLst>
              <p:ext uri="{D42A27DB-BD31-4B8C-83A1-F6EECF244321}">
                <p14:modId xmlns:p14="http://schemas.microsoft.com/office/powerpoint/2010/main" val="3824354035"/>
              </p:ext>
            </p:extLst>
          </p:nvPr>
        </p:nvGraphicFramePr>
        <p:xfrm>
          <a:off x="764999" y="1445161"/>
          <a:ext cx="6581881" cy="3435915"/>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p:cNvSpPr>
            <a:spLocks noGrp="1"/>
          </p:cNvSpPr>
          <p:nvPr>
            <p:ph type="title"/>
          </p:nvPr>
        </p:nvSpPr>
        <p:spPr>
          <a:xfrm>
            <a:off x="565150" y="418044"/>
            <a:ext cx="8680450" cy="857250"/>
          </a:xfrm>
        </p:spPr>
        <p:txBody>
          <a:bodyPr anchor="t">
            <a:normAutofit/>
          </a:bodyPr>
          <a:lstStyle/>
          <a:p>
            <a:r>
              <a:rPr lang="en-GB" dirty="0" smtClean="0"/>
              <a:t>Improving O</a:t>
            </a:r>
            <a:r>
              <a:rPr lang="en-US" dirty="0" err="1" smtClean="0"/>
              <a:t>rganic</a:t>
            </a:r>
            <a:r>
              <a:rPr lang="en-US" dirty="0" smtClean="0"/>
              <a:t> Search </a:t>
            </a:r>
            <a:r>
              <a:rPr lang="en-US" dirty="0" smtClean="0">
                <a:solidFill>
                  <a:srgbClr val="A32E00"/>
                </a:solidFill>
              </a:rPr>
              <a:t>Rankings</a:t>
            </a:r>
            <a:endParaRPr lang="en-US" b="0" i="1" dirty="0">
              <a:solidFill>
                <a:srgbClr val="A32E00"/>
              </a:solidFill>
            </a:endParaRPr>
          </a:p>
        </p:txBody>
      </p:sp>
      <p:sp>
        <p:nvSpPr>
          <p:cNvPr id="10" name="TextBox 9"/>
          <p:cNvSpPr txBox="1"/>
          <p:nvPr/>
        </p:nvSpPr>
        <p:spPr>
          <a:xfrm>
            <a:off x="7706867" y="4285198"/>
            <a:ext cx="1159292" cy="215444"/>
          </a:xfrm>
          <a:prstGeom prst="rect">
            <a:avLst/>
          </a:prstGeom>
          <a:solidFill>
            <a:srgbClr val="FFFFFF"/>
          </a:solidFill>
        </p:spPr>
        <p:txBody>
          <a:bodyPr wrap="none" rtlCol="0">
            <a:spAutoFit/>
          </a:bodyPr>
          <a:lstStyle/>
          <a:p>
            <a:r>
              <a:rPr lang="en-US" dirty="0" smtClean="0"/>
              <a:t>Source: </a:t>
            </a:r>
            <a:r>
              <a:rPr lang="en-US" dirty="0" err="1" smtClean="0">
                <a:hlinkClick r:id="rId4"/>
              </a:rPr>
              <a:t>Chitika</a:t>
            </a:r>
            <a:r>
              <a:rPr lang="en-US" dirty="0" smtClean="0">
                <a:hlinkClick r:id="rId4"/>
              </a:rPr>
              <a:t> study</a:t>
            </a:r>
            <a:endParaRPr lang="en-US" dirty="0"/>
          </a:p>
        </p:txBody>
      </p:sp>
      <p:sp>
        <p:nvSpPr>
          <p:cNvPr id="2" name="Up Arrow 1"/>
          <p:cNvSpPr/>
          <p:nvPr/>
        </p:nvSpPr>
        <p:spPr>
          <a:xfrm rot="16200000">
            <a:off x="5515040" y="1412159"/>
            <a:ext cx="817043" cy="1323343"/>
          </a:xfrm>
          <a:prstGeom prst="up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6634034" y="1607555"/>
            <a:ext cx="2158060" cy="968082"/>
          </a:xfrm>
          <a:prstGeom prst="rect">
            <a:avLst/>
          </a:prstGeom>
          <a:solidFill>
            <a:srgbClr val="1C5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Incremental improvements in search rank for given keywords drives incremental traffic</a:t>
            </a:r>
          </a:p>
        </p:txBody>
      </p:sp>
      <p:sp>
        <p:nvSpPr>
          <p:cNvPr id="4" name="U-Turn Arrow 3"/>
          <p:cNvSpPr/>
          <p:nvPr/>
        </p:nvSpPr>
        <p:spPr>
          <a:xfrm flipH="1">
            <a:off x="4174024" y="3374970"/>
            <a:ext cx="444046" cy="408549"/>
          </a:xfrm>
          <a:prstGeom prst="uturnArrow">
            <a:avLst>
              <a:gd name="adj1" fmla="val 14131"/>
              <a:gd name="adj2" fmla="val 23718"/>
              <a:gd name="adj3" fmla="val 25000"/>
              <a:gd name="adj4" fmla="val 43750"/>
              <a:gd name="adj5" fmla="val 75000"/>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U-Turn Arrow 10"/>
          <p:cNvSpPr/>
          <p:nvPr/>
        </p:nvSpPr>
        <p:spPr>
          <a:xfrm flipH="1">
            <a:off x="2532482" y="2532642"/>
            <a:ext cx="398216" cy="620291"/>
          </a:xfrm>
          <a:prstGeom prst="uturnArrow">
            <a:avLst>
              <a:gd name="adj1" fmla="val 14131"/>
              <a:gd name="adj2" fmla="val 23718"/>
              <a:gd name="adj3" fmla="val 33921"/>
              <a:gd name="adj4" fmla="val 43750"/>
              <a:gd name="adj5" fmla="val 56386"/>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U-Turn Arrow 12"/>
          <p:cNvSpPr/>
          <p:nvPr/>
        </p:nvSpPr>
        <p:spPr>
          <a:xfrm flipH="1">
            <a:off x="3171906" y="3109940"/>
            <a:ext cx="444046" cy="408549"/>
          </a:xfrm>
          <a:prstGeom prst="uturnArrow">
            <a:avLst>
              <a:gd name="adj1" fmla="val 14131"/>
              <a:gd name="adj2" fmla="val 23718"/>
              <a:gd name="adj3" fmla="val 25000"/>
              <a:gd name="adj4" fmla="val 43750"/>
              <a:gd name="adj5" fmla="val 75000"/>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ectangle 13"/>
          <p:cNvSpPr/>
          <p:nvPr/>
        </p:nvSpPr>
        <p:spPr>
          <a:xfrm>
            <a:off x="3644018" y="2772442"/>
            <a:ext cx="1842956" cy="441245"/>
          </a:xfrm>
          <a:prstGeom prst="rect">
            <a:avLst/>
          </a:prstGeom>
          <a:solidFill>
            <a:srgbClr val="37A6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+33% </a:t>
            </a:r>
            <a:r>
              <a:rPr lang="en-US" dirty="0" smtClean="0"/>
              <a:t>traffic growth expected if improving from position 5 to 4 for a given keyword</a:t>
            </a:r>
            <a:endParaRPr lang="en-US" dirty="0" smtClean="0">
              <a:sym typeface="Wingdings"/>
            </a:endParaRPr>
          </a:p>
        </p:txBody>
      </p:sp>
      <p:sp>
        <p:nvSpPr>
          <p:cNvPr id="15" name="Rectangle 14"/>
          <p:cNvSpPr/>
          <p:nvPr/>
        </p:nvSpPr>
        <p:spPr>
          <a:xfrm>
            <a:off x="4684508" y="3271221"/>
            <a:ext cx="1842956" cy="441245"/>
          </a:xfrm>
          <a:prstGeom prst="rect">
            <a:avLst/>
          </a:prstGeom>
          <a:solidFill>
            <a:srgbClr val="37A6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+13% </a:t>
            </a:r>
            <a:r>
              <a:rPr lang="en-US" dirty="0" smtClean="0"/>
              <a:t>traffic growth expected if improving from position 8 to 7 for a given keyword</a:t>
            </a:r>
            <a:endParaRPr lang="en-US" dirty="0" smtClean="0">
              <a:sym typeface="Wingdings"/>
            </a:endParaRPr>
          </a:p>
        </p:txBody>
      </p:sp>
      <p:sp>
        <p:nvSpPr>
          <p:cNvPr id="16" name="Rectangle 15"/>
          <p:cNvSpPr/>
          <p:nvPr/>
        </p:nvSpPr>
        <p:spPr>
          <a:xfrm>
            <a:off x="2979376" y="2214322"/>
            <a:ext cx="1842956" cy="441245"/>
          </a:xfrm>
          <a:prstGeom prst="rect">
            <a:avLst/>
          </a:prstGeom>
          <a:solidFill>
            <a:srgbClr val="37A6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+54% </a:t>
            </a:r>
            <a:r>
              <a:rPr lang="en-US" dirty="0" smtClean="0"/>
              <a:t>traffic growth expected if improving from position 3 to 2 for a given keyword</a:t>
            </a:r>
            <a:endParaRPr lang="en-US" dirty="0" smtClean="0">
              <a:sym typeface="Wingdings"/>
            </a:endParaRPr>
          </a:p>
        </p:txBody>
      </p:sp>
      <p:sp>
        <p:nvSpPr>
          <p:cNvPr id="18" name="Rectangle 17"/>
          <p:cNvSpPr/>
          <p:nvPr/>
        </p:nvSpPr>
        <p:spPr>
          <a:xfrm>
            <a:off x="8584794" y="154763"/>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grpSp>
        <p:nvGrpSpPr>
          <p:cNvPr id="29" name="Group 28"/>
          <p:cNvGrpSpPr/>
          <p:nvPr/>
        </p:nvGrpSpPr>
        <p:grpSpPr>
          <a:xfrm>
            <a:off x="151411" y="495455"/>
            <a:ext cx="379693" cy="408478"/>
            <a:chOff x="136255" y="721862"/>
            <a:chExt cx="379693" cy="408478"/>
          </a:xfrm>
        </p:grpSpPr>
        <p:sp>
          <p:nvSpPr>
            <p:cNvPr id="30" name="Oval 29"/>
            <p:cNvSpPr/>
            <p:nvPr/>
          </p:nvSpPr>
          <p:spPr>
            <a:xfrm>
              <a:off x="136255" y="732964"/>
              <a:ext cx="379693" cy="397376"/>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flipH="1">
              <a:off x="171982" y="721862"/>
              <a:ext cx="332845" cy="400110"/>
            </a:xfrm>
            <a:prstGeom prst="rect">
              <a:avLst/>
            </a:prstGeom>
            <a:noFill/>
          </p:spPr>
          <p:txBody>
            <a:bodyPr wrap="square" rtlCol="0">
              <a:spAutoFit/>
            </a:bodyPr>
            <a:lstStyle/>
            <a:p>
              <a:r>
                <a:rPr lang="en-US" sz="2000" dirty="0" smtClean="0">
                  <a:solidFill>
                    <a:schemeClr val="bg1"/>
                  </a:solidFill>
                  <a:latin typeface="Rockwell"/>
                  <a:cs typeface="Rockwell"/>
                </a:rPr>
                <a:t>2</a:t>
              </a:r>
              <a:endParaRPr lang="en-US" sz="2000" dirty="0">
                <a:solidFill>
                  <a:schemeClr val="bg1"/>
                </a:solidFill>
                <a:latin typeface="Rockwell"/>
                <a:cs typeface="Rockwell"/>
              </a:endParaRPr>
            </a:p>
          </p:txBody>
        </p:sp>
      </p:grpSp>
    </p:spTree>
    <p:extLst>
      <p:ext uri="{BB962C8B-B14F-4D97-AF65-F5344CB8AC3E}">
        <p14:creationId xmlns:p14="http://schemas.microsoft.com/office/powerpoint/2010/main" val="36336412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1" grpId="0" animBg="1"/>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6142083" y="614457"/>
            <a:ext cx="2805330" cy="2718667"/>
            <a:chOff x="8592432" y="732742"/>
            <a:chExt cx="2805330" cy="2884217"/>
          </a:xfrm>
        </p:grpSpPr>
        <p:sp>
          <p:nvSpPr>
            <p:cNvPr id="88" name="Rectangle 87"/>
            <p:cNvSpPr/>
            <p:nvPr/>
          </p:nvSpPr>
          <p:spPr>
            <a:xfrm>
              <a:off x="8592432" y="732742"/>
              <a:ext cx="2805330" cy="2884217"/>
            </a:xfrm>
            <a:prstGeom prst="rect">
              <a:avLst/>
            </a:prstGeom>
            <a:solidFill>
              <a:srgbClr val="FEFEFE">
                <a:lumMod val="7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AB8E"/>
                </a:solidFill>
                <a:effectLst/>
                <a:uLnTx/>
                <a:uFillTx/>
                <a:latin typeface="Calibri"/>
                <a:ea typeface="+mn-ea"/>
                <a:cs typeface="Calibri"/>
              </a:endParaRPr>
            </a:p>
          </p:txBody>
        </p:sp>
        <p:sp>
          <p:nvSpPr>
            <p:cNvPr id="96" name="TextBox 95"/>
            <p:cNvSpPr txBox="1"/>
            <p:nvPr/>
          </p:nvSpPr>
          <p:spPr>
            <a:xfrm>
              <a:off x="8967965" y="2436766"/>
              <a:ext cx="1230913" cy="800219"/>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EFEFE"/>
                  </a:solidFill>
                  <a:effectLst/>
                  <a:uLnTx/>
                  <a:uFillTx/>
                  <a:latin typeface="Calibri"/>
                  <a:cs typeface="Calibri"/>
                </a:rPr>
                <a:t>Reviews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EFEFE"/>
                  </a:solidFill>
                  <a:effectLst/>
                  <a:uLnTx/>
                  <a:uFillTx/>
                  <a:latin typeface="Calibri"/>
                  <a:cs typeface="Calibri"/>
                </a:rPr>
                <a:t>(~3,000 words)</a:t>
              </a:r>
              <a:endParaRPr kumimoji="0" lang="en-US" sz="1400" b="0" i="0" u="none" strike="noStrike" kern="0" cap="none" spc="0" normalizeH="0" baseline="0" noProof="0" dirty="0">
                <a:ln>
                  <a:noFill/>
                </a:ln>
                <a:solidFill>
                  <a:srgbClr val="FEFEFE"/>
                </a:solidFill>
                <a:effectLst/>
                <a:uLnTx/>
                <a:uFillTx/>
                <a:latin typeface="Calibri"/>
                <a:cs typeface="Calibri"/>
              </a:endParaRPr>
            </a:p>
          </p:txBody>
        </p:sp>
        <p:sp>
          <p:nvSpPr>
            <p:cNvPr id="102" name="Rectangle 101"/>
            <p:cNvSpPr/>
            <p:nvPr/>
          </p:nvSpPr>
          <p:spPr>
            <a:xfrm>
              <a:off x="8660299" y="3360647"/>
              <a:ext cx="2688383" cy="228312"/>
            </a:xfrm>
            <a:prstGeom prst="rect">
              <a:avLst/>
            </a:prstGeom>
            <a:solidFill>
              <a:srgbClr val="7F7F7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srgbClr val="FEFEFE">
                      <a:lumMod val="10000"/>
                    </a:srgbClr>
                  </a:solidFill>
                  <a:latin typeface="Calibri"/>
                  <a:cs typeface="Calibri"/>
                </a:rPr>
                <a:t>Footer </a:t>
              </a:r>
              <a:r>
                <a:rPr lang="en-US" sz="1050" kern="0" dirty="0">
                  <a:solidFill>
                    <a:srgbClr val="FEFEFE">
                      <a:lumMod val="10000"/>
                    </a:srgbClr>
                  </a:solidFill>
                  <a:latin typeface="Calibri"/>
                  <a:cs typeface="Calibri"/>
                </a:rPr>
                <a:t>(~100 words)</a:t>
              </a:r>
            </a:p>
          </p:txBody>
        </p:sp>
        <p:sp>
          <p:nvSpPr>
            <p:cNvPr id="105" name="Rectangle 104"/>
            <p:cNvSpPr/>
            <p:nvPr/>
          </p:nvSpPr>
          <p:spPr>
            <a:xfrm>
              <a:off x="10554333" y="1613018"/>
              <a:ext cx="784187" cy="1715995"/>
            </a:xfrm>
            <a:prstGeom prst="rect">
              <a:avLst/>
            </a:prstGeom>
            <a:solidFill>
              <a:srgbClr val="FEFEFE">
                <a:lumMod val="25000"/>
              </a:srgbClr>
            </a:solidFill>
            <a:ln w="9525" cap="flat" cmpd="sng" algn="ctr">
              <a:noFill/>
              <a:prstDash val="solid"/>
            </a:ln>
            <a:effectLst/>
          </p:spPr>
          <p:txBody>
            <a:bodyPr vert="vert270"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lumMod val="85000"/>
                    </a:schemeClr>
                  </a:solidFill>
                  <a:effectLst/>
                  <a:uLnTx/>
                  <a:uFillTx/>
                  <a:latin typeface="Calibri"/>
                  <a:ea typeface="+mn-ea"/>
                  <a:cs typeface="Calibri"/>
                </a:rPr>
                <a:t>Recommendations</a:t>
              </a:r>
              <a:r>
                <a:rPr kumimoji="0" lang="en-US" sz="1800" b="0" i="0" u="none" strike="noStrike" kern="0" cap="none" spc="0" normalizeH="0" baseline="0" noProof="0" dirty="0" smtClean="0">
                  <a:ln>
                    <a:noFill/>
                  </a:ln>
                  <a:solidFill>
                    <a:schemeClr val="bg1">
                      <a:lumMod val="85000"/>
                    </a:schemeClr>
                  </a:solidFill>
                  <a:effectLst/>
                  <a:uLnTx/>
                  <a:uFillTx/>
                  <a:latin typeface="Calibri"/>
                  <a:ea typeface="+mn-ea"/>
                  <a:cs typeface="Calibri"/>
                </a:rPr>
                <a:t> </a:t>
              </a:r>
              <a:r>
                <a:rPr kumimoji="0" lang="en-US" sz="1400" i="0" u="none" strike="noStrike" kern="0" cap="none" spc="0" normalizeH="0" baseline="0" noProof="0" dirty="0" smtClean="0">
                  <a:ln>
                    <a:noFill/>
                  </a:ln>
                  <a:solidFill>
                    <a:schemeClr val="bg1">
                      <a:lumMod val="85000"/>
                    </a:schemeClr>
                  </a:solidFill>
                  <a:effectLst/>
                  <a:uLnTx/>
                  <a:uFillTx/>
                  <a:latin typeface="Calibri"/>
                  <a:ea typeface="+mn-ea"/>
                  <a:cs typeface="Calibri"/>
                </a:rPr>
                <a:t>(nominal)</a:t>
              </a:r>
              <a:endParaRPr kumimoji="0" lang="en-US" sz="1800" i="0" u="none" strike="noStrike" kern="0" cap="none" spc="0" normalizeH="0" baseline="0" noProof="0" dirty="0">
                <a:ln>
                  <a:noFill/>
                </a:ln>
                <a:solidFill>
                  <a:schemeClr val="bg1">
                    <a:lumMod val="85000"/>
                  </a:schemeClr>
                </a:solidFill>
                <a:effectLst/>
                <a:uLnTx/>
                <a:uFillTx/>
                <a:latin typeface="Calibri"/>
                <a:ea typeface="+mn-ea"/>
                <a:cs typeface="Calibri"/>
              </a:endParaRPr>
            </a:p>
          </p:txBody>
        </p:sp>
        <p:sp>
          <p:nvSpPr>
            <p:cNvPr id="107" name="Rectangle 106"/>
            <p:cNvSpPr/>
            <p:nvPr/>
          </p:nvSpPr>
          <p:spPr>
            <a:xfrm>
              <a:off x="10554334" y="1032089"/>
              <a:ext cx="784187" cy="531612"/>
            </a:xfrm>
            <a:prstGeom prst="rect">
              <a:avLst/>
            </a:prstGeom>
            <a:solidFill>
              <a:srgbClr val="00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smtClean="0">
                  <a:ln>
                    <a:noFill/>
                  </a:ln>
                  <a:solidFill>
                    <a:schemeClr val="bg1">
                      <a:lumMod val="85000"/>
                    </a:schemeClr>
                  </a:solidFill>
                  <a:effectLst/>
                  <a:uLnTx/>
                  <a:uFillTx/>
                  <a:latin typeface="Calibri"/>
                  <a:ea typeface="+mn-ea"/>
                  <a:cs typeface="Calibri"/>
                </a:rPr>
                <a:t>Ads </a:t>
              </a:r>
              <a:r>
                <a:rPr kumimoji="0" lang="en-US" sz="1200" b="0" i="0" u="none" strike="noStrike" kern="0" cap="none" spc="0" normalizeH="0" baseline="0" noProof="0" dirty="0" smtClean="0">
                  <a:ln>
                    <a:noFill/>
                  </a:ln>
                  <a:solidFill>
                    <a:schemeClr val="bg1">
                      <a:lumMod val="85000"/>
                    </a:schemeClr>
                  </a:solidFill>
                  <a:effectLst/>
                  <a:uLnTx/>
                  <a:uFillTx/>
                  <a:latin typeface="Calibri"/>
                  <a:ea typeface="+mn-ea"/>
                  <a:cs typeface="Calibri"/>
                </a:rPr>
                <a:t>(nominal)</a:t>
              </a:r>
              <a:endParaRPr kumimoji="0" lang="en-US" sz="1200" b="0" i="0" u="none" strike="noStrike" kern="0" cap="none" spc="0" normalizeH="0" baseline="0" noProof="0" dirty="0">
                <a:ln>
                  <a:noFill/>
                </a:ln>
                <a:solidFill>
                  <a:schemeClr val="bg1">
                    <a:lumMod val="85000"/>
                  </a:schemeClr>
                </a:solidFill>
                <a:effectLst/>
                <a:uLnTx/>
                <a:uFillTx/>
                <a:latin typeface="Calibri"/>
                <a:ea typeface="+mn-ea"/>
                <a:cs typeface="Calibri"/>
              </a:endParaRPr>
            </a:p>
          </p:txBody>
        </p:sp>
        <p:sp>
          <p:nvSpPr>
            <p:cNvPr id="109" name="Rectangle 108"/>
            <p:cNvSpPr/>
            <p:nvPr/>
          </p:nvSpPr>
          <p:spPr>
            <a:xfrm>
              <a:off x="8649087" y="1432560"/>
              <a:ext cx="1862231" cy="1899920"/>
            </a:xfrm>
            <a:prstGeom prst="rect">
              <a:avLst/>
            </a:prstGeom>
            <a:solidFill>
              <a:srgbClr val="00AB8E"/>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Calibri"/>
                </a:rPr>
                <a:t>Reviews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latin typeface="Calibri"/>
                  <a:ea typeface="+mn-ea"/>
                  <a:cs typeface="Calibri"/>
                </a:rPr>
                <a:t>(~3,000 words)</a:t>
              </a:r>
              <a:endParaRPr kumimoji="0" lang="en-US" sz="1400" b="0" i="0" u="none" strike="noStrike" kern="0" cap="none" spc="0" normalizeH="0" baseline="0" noProof="0" dirty="0">
                <a:ln>
                  <a:noFill/>
                </a:ln>
                <a:solidFill>
                  <a:srgbClr val="FFFFFF"/>
                </a:solidFill>
                <a:effectLst/>
                <a:uLnTx/>
                <a:uFillTx/>
                <a:latin typeface="Calibri"/>
                <a:ea typeface="+mn-ea"/>
                <a:cs typeface="Calibri"/>
              </a:endParaRPr>
            </a:p>
          </p:txBody>
        </p:sp>
        <p:sp>
          <p:nvSpPr>
            <p:cNvPr id="110" name="Rectangle 109"/>
            <p:cNvSpPr/>
            <p:nvPr/>
          </p:nvSpPr>
          <p:spPr>
            <a:xfrm>
              <a:off x="8649087" y="1026160"/>
              <a:ext cx="1862232" cy="375920"/>
            </a:xfrm>
            <a:prstGeom prst="rect">
              <a:avLst/>
            </a:prstGeom>
            <a:solidFill>
              <a:srgbClr val="003D4C"/>
            </a:solidFill>
            <a:ln w="9525" cap="flat" cmpd="sng" algn="ctr">
              <a:noFill/>
              <a:prstDash val="solid"/>
            </a:ln>
            <a:effectLst/>
          </p:spPr>
          <p:txBody>
            <a:bodyPr rtlCol="0" anchor="ctr"/>
            <a:lstStyle/>
            <a:p>
              <a:pPr marL="0" marR="0" lvl="0" indent="0" algn="ctr" defTabSz="914400" eaLnBrk="1" fontAlgn="auto" latinLnBrk="0" hangingPunct="1">
                <a:lnSpc>
                  <a:spcPct val="7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Calibri"/>
                  <a:ea typeface="+mn-ea"/>
                  <a:cs typeface="Calibri"/>
                </a:rPr>
                <a:t>Product Details</a:t>
              </a:r>
            </a:p>
            <a:p>
              <a:pPr marL="0" marR="0" lvl="0" indent="0" algn="ctr" defTabSz="914400" eaLnBrk="1" fontAlgn="auto" latinLnBrk="0" hangingPunct="1">
                <a:lnSpc>
                  <a:spcPct val="70000"/>
                </a:lnSpc>
                <a:spcBef>
                  <a:spcPts val="0"/>
                </a:spcBef>
                <a:spcAft>
                  <a:spcPts val="0"/>
                </a:spcAft>
                <a:buClrTx/>
                <a:buSzTx/>
                <a:buFontTx/>
                <a:buNone/>
                <a:tabLst/>
                <a:defRPr/>
              </a:pPr>
              <a:r>
                <a:rPr lang="en-US" sz="1400" kern="0" dirty="0" smtClean="0">
                  <a:solidFill>
                    <a:schemeClr val="bg1"/>
                  </a:solidFill>
                  <a:latin typeface="Calibri"/>
                  <a:ea typeface="+mn-ea"/>
                  <a:cs typeface="Calibri"/>
                </a:rPr>
                <a:t>(~150 words)</a:t>
              </a:r>
              <a:endParaRPr kumimoji="0" lang="en-US" sz="1400" b="0" i="0" u="none" strike="noStrike" kern="0" cap="none" spc="0" normalizeH="0" baseline="0" noProof="0" dirty="0">
                <a:ln>
                  <a:noFill/>
                </a:ln>
                <a:solidFill>
                  <a:schemeClr val="bg1"/>
                </a:solidFill>
                <a:effectLst/>
                <a:uLnTx/>
                <a:uFillTx/>
                <a:latin typeface="Calibri"/>
                <a:ea typeface="+mn-ea"/>
                <a:cs typeface="Calibri"/>
              </a:endParaRPr>
            </a:p>
          </p:txBody>
        </p:sp>
        <p:sp>
          <p:nvSpPr>
            <p:cNvPr id="113" name="Rectangle 112"/>
            <p:cNvSpPr/>
            <p:nvPr/>
          </p:nvSpPr>
          <p:spPr>
            <a:xfrm>
              <a:off x="8639979" y="769847"/>
              <a:ext cx="2688383" cy="228312"/>
            </a:xfrm>
            <a:prstGeom prst="rect">
              <a:avLst/>
            </a:prstGeom>
            <a:solidFill>
              <a:srgbClr val="7F7F7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srgbClr val="FEFEFE">
                      <a:lumMod val="10000"/>
                    </a:srgbClr>
                  </a:solidFill>
                  <a:latin typeface="Calibri"/>
                  <a:cs typeface="Calibri"/>
                </a:rPr>
                <a:t>Header </a:t>
              </a:r>
              <a:r>
                <a:rPr lang="en-US" sz="1050" kern="0" dirty="0" smtClean="0">
                  <a:solidFill>
                    <a:srgbClr val="FEFEFE">
                      <a:lumMod val="10000"/>
                    </a:srgbClr>
                  </a:solidFill>
                  <a:latin typeface="Calibri"/>
                  <a:cs typeface="Calibri"/>
                </a:rPr>
                <a:t>(</a:t>
              </a:r>
              <a:r>
                <a:rPr lang="en-US" sz="1050" kern="0" dirty="0">
                  <a:solidFill>
                    <a:srgbClr val="FEFEFE">
                      <a:lumMod val="10000"/>
                    </a:srgbClr>
                  </a:solidFill>
                  <a:latin typeface="Calibri"/>
                  <a:cs typeface="Calibri"/>
                </a:rPr>
                <a:t>~100 words)</a:t>
              </a:r>
            </a:p>
          </p:txBody>
        </p:sp>
      </p:grpSp>
      <p:sp>
        <p:nvSpPr>
          <p:cNvPr id="119" name="TextBox 118"/>
          <p:cNvSpPr txBox="1"/>
          <p:nvPr/>
        </p:nvSpPr>
        <p:spPr>
          <a:xfrm>
            <a:off x="6850145" y="3344982"/>
            <a:ext cx="2697270" cy="1591205"/>
          </a:xfrm>
          <a:prstGeom prst="rect">
            <a:avLst/>
          </a:prstGeom>
          <a:noFill/>
        </p:spPr>
        <p:txBody>
          <a:bodyPr wrap="square" rtlCol="0">
            <a:spAutoFit/>
          </a:bodyPr>
          <a:lstStyle/>
          <a:p>
            <a:pPr>
              <a:lnSpc>
                <a:spcPct val="90000"/>
              </a:lnSpc>
            </a:pPr>
            <a:r>
              <a:rPr lang="en-US" sz="1200" dirty="0" smtClean="0">
                <a:solidFill>
                  <a:srgbClr val="003D4C"/>
                </a:solidFill>
              </a:rPr>
              <a:t>Header</a:t>
            </a:r>
          </a:p>
          <a:p>
            <a:pPr>
              <a:lnSpc>
                <a:spcPct val="90000"/>
              </a:lnSpc>
            </a:pPr>
            <a:r>
              <a:rPr lang="en-US" sz="1200" dirty="0" smtClean="0">
                <a:solidFill>
                  <a:srgbClr val="003D4C"/>
                </a:solidFill>
              </a:rPr>
              <a:t>Footer</a:t>
            </a:r>
          </a:p>
          <a:p>
            <a:pPr>
              <a:lnSpc>
                <a:spcPct val="90000"/>
              </a:lnSpc>
            </a:pPr>
            <a:r>
              <a:rPr lang="en-US" sz="1200" dirty="0" smtClean="0">
                <a:solidFill>
                  <a:srgbClr val="003D4C"/>
                </a:solidFill>
              </a:rPr>
              <a:t>Product Details</a:t>
            </a:r>
          </a:p>
          <a:p>
            <a:pPr>
              <a:lnSpc>
                <a:spcPct val="90000"/>
              </a:lnSpc>
            </a:pPr>
            <a:r>
              <a:rPr lang="en-US" sz="1200" dirty="0" smtClean="0">
                <a:solidFill>
                  <a:srgbClr val="003D4C"/>
                </a:solidFill>
              </a:rPr>
              <a:t>Reviews</a:t>
            </a:r>
          </a:p>
          <a:p>
            <a:pPr>
              <a:lnSpc>
                <a:spcPct val="90000"/>
              </a:lnSpc>
            </a:pPr>
            <a:r>
              <a:rPr lang="en-US" sz="1200" b="1" dirty="0" smtClean="0">
                <a:solidFill>
                  <a:srgbClr val="003D4C"/>
                </a:solidFill>
              </a:rPr>
              <a:t>Total Words</a:t>
            </a:r>
          </a:p>
          <a:p>
            <a:pPr>
              <a:lnSpc>
                <a:spcPct val="90000"/>
              </a:lnSpc>
            </a:pPr>
            <a:endParaRPr lang="en-US" sz="1200" b="1" dirty="0">
              <a:solidFill>
                <a:srgbClr val="003D4C"/>
              </a:solidFill>
            </a:endParaRPr>
          </a:p>
          <a:p>
            <a:pPr>
              <a:lnSpc>
                <a:spcPct val="90000"/>
              </a:lnSpc>
            </a:pPr>
            <a:r>
              <a:rPr lang="en-US" sz="1200" b="1" dirty="0" smtClean="0">
                <a:solidFill>
                  <a:srgbClr val="003D4C"/>
                </a:solidFill>
              </a:rPr>
              <a:t>Duplicate Template Content</a:t>
            </a:r>
          </a:p>
          <a:p>
            <a:pPr>
              <a:lnSpc>
                <a:spcPct val="90000"/>
              </a:lnSpc>
            </a:pPr>
            <a:r>
              <a:rPr lang="en-US" sz="1200" b="1" dirty="0" smtClean="0">
                <a:solidFill>
                  <a:srgbClr val="003D4C"/>
                </a:solidFill>
              </a:rPr>
              <a:t>Static Product Content</a:t>
            </a:r>
          </a:p>
          <a:p>
            <a:pPr>
              <a:lnSpc>
                <a:spcPct val="90000"/>
              </a:lnSpc>
            </a:pPr>
            <a:r>
              <a:rPr lang="en-US" sz="1200" b="1" dirty="0" smtClean="0">
                <a:solidFill>
                  <a:srgbClr val="003D4C"/>
                </a:solidFill>
              </a:rPr>
              <a:t>Fresh Review Content</a:t>
            </a:r>
          </a:p>
        </p:txBody>
      </p:sp>
      <p:sp>
        <p:nvSpPr>
          <p:cNvPr id="120" name="TextBox 119"/>
          <p:cNvSpPr txBox="1"/>
          <p:nvPr/>
        </p:nvSpPr>
        <p:spPr>
          <a:xfrm>
            <a:off x="6066120" y="3344982"/>
            <a:ext cx="858730" cy="1591205"/>
          </a:xfrm>
          <a:prstGeom prst="rect">
            <a:avLst/>
          </a:prstGeom>
          <a:noFill/>
        </p:spPr>
        <p:txBody>
          <a:bodyPr wrap="square" rtlCol="0">
            <a:spAutoFit/>
          </a:bodyPr>
          <a:lstStyle/>
          <a:p>
            <a:pPr algn="r">
              <a:lnSpc>
                <a:spcPct val="90000"/>
              </a:lnSpc>
            </a:pPr>
            <a:r>
              <a:rPr lang="en-US" sz="1200" dirty="0" smtClean="0">
                <a:solidFill>
                  <a:srgbClr val="003D4C"/>
                </a:solidFill>
              </a:rPr>
              <a:t>100</a:t>
            </a:r>
          </a:p>
          <a:p>
            <a:pPr algn="r">
              <a:lnSpc>
                <a:spcPct val="90000"/>
              </a:lnSpc>
            </a:pPr>
            <a:r>
              <a:rPr lang="en-US" sz="1200" dirty="0" smtClean="0">
                <a:solidFill>
                  <a:srgbClr val="003D4C"/>
                </a:solidFill>
              </a:rPr>
              <a:t>100</a:t>
            </a:r>
          </a:p>
          <a:p>
            <a:pPr algn="r">
              <a:lnSpc>
                <a:spcPct val="90000"/>
              </a:lnSpc>
            </a:pPr>
            <a:r>
              <a:rPr lang="en-US" sz="1200" dirty="0" smtClean="0">
                <a:solidFill>
                  <a:srgbClr val="003D4C"/>
                </a:solidFill>
              </a:rPr>
              <a:t>150</a:t>
            </a:r>
          </a:p>
          <a:p>
            <a:pPr algn="r">
              <a:lnSpc>
                <a:spcPct val="90000"/>
              </a:lnSpc>
            </a:pPr>
            <a:r>
              <a:rPr lang="en-US" sz="1200" dirty="0" smtClean="0">
                <a:solidFill>
                  <a:srgbClr val="003D4C"/>
                </a:solidFill>
              </a:rPr>
              <a:t>+ 3,000</a:t>
            </a:r>
          </a:p>
          <a:p>
            <a:pPr algn="r">
              <a:lnSpc>
                <a:spcPct val="90000"/>
              </a:lnSpc>
            </a:pPr>
            <a:r>
              <a:rPr lang="en-US" sz="1200" b="1" dirty="0" smtClean="0">
                <a:solidFill>
                  <a:srgbClr val="003D4C"/>
                </a:solidFill>
              </a:rPr>
              <a:t>3,350</a:t>
            </a:r>
          </a:p>
          <a:p>
            <a:pPr algn="r">
              <a:lnSpc>
                <a:spcPct val="90000"/>
              </a:lnSpc>
            </a:pPr>
            <a:endParaRPr lang="en-US" sz="1200" b="1" dirty="0">
              <a:solidFill>
                <a:srgbClr val="003D4C"/>
              </a:solidFill>
            </a:endParaRPr>
          </a:p>
          <a:p>
            <a:pPr algn="r">
              <a:lnSpc>
                <a:spcPct val="90000"/>
              </a:lnSpc>
            </a:pPr>
            <a:r>
              <a:rPr lang="en-US" sz="1200" b="1" dirty="0">
                <a:solidFill>
                  <a:srgbClr val="003D4C"/>
                </a:solidFill>
              </a:rPr>
              <a:t>6</a:t>
            </a:r>
            <a:r>
              <a:rPr lang="en-US" sz="1200" b="1" dirty="0" smtClean="0">
                <a:solidFill>
                  <a:srgbClr val="003D4C"/>
                </a:solidFill>
              </a:rPr>
              <a:t>%</a:t>
            </a:r>
          </a:p>
          <a:p>
            <a:pPr algn="r">
              <a:lnSpc>
                <a:spcPct val="90000"/>
              </a:lnSpc>
            </a:pPr>
            <a:r>
              <a:rPr lang="en-US" sz="1200" b="1" dirty="0">
                <a:solidFill>
                  <a:srgbClr val="003D4C"/>
                </a:solidFill>
              </a:rPr>
              <a:t>4</a:t>
            </a:r>
            <a:r>
              <a:rPr lang="en-US" sz="1200" b="1" dirty="0" smtClean="0">
                <a:solidFill>
                  <a:srgbClr val="003D4C"/>
                </a:solidFill>
              </a:rPr>
              <a:t>%</a:t>
            </a:r>
          </a:p>
          <a:p>
            <a:pPr algn="r">
              <a:lnSpc>
                <a:spcPct val="90000"/>
              </a:lnSpc>
            </a:pPr>
            <a:r>
              <a:rPr lang="en-US" sz="1200" b="1" dirty="0" smtClean="0">
                <a:solidFill>
                  <a:srgbClr val="003D4C"/>
                </a:solidFill>
              </a:rPr>
              <a:t>90%</a:t>
            </a:r>
          </a:p>
        </p:txBody>
      </p:sp>
      <p:cxnSp>
        <p:nvCxnSpPr>
          <p:cNvPr id="122" name="Straight Connector 121"/>
          <p:cNvCxnSpPr/>
          <p:nvPr/>
        </p:nvCxnSpPr>
        <p:spPr>
          <a:xfrm flipV="1">
            <a:off x="6203463" y="4029566"/>
            <a:ext cx="2008543" cy="5865"/>
          </a:xfrm>
          <a:prstGeom prst="line">
            <a:avLst/>
          </a:prstGeom>
          <a:ln w="3175" cmpd="sng">
            <a:solidFill>
              <a:schemeClr val="bg2"/>
            </a:solidFill>
          </a:ln>
        </p:spPr>
        <p:style>
          <a:lnRef idx="2">
            <a:schemeClr val="accent1"/>
          </a:lnRef>
          <a:fillRef idx="0">
            <a:schemeClr val="accent1"/>
          </a:fillRef>
          <a:effectRef idx="1">
            <a:schemeClr val="accent1"/>
          </a:effectRef>
          <a:fontRef idx="minor">
            <a:schemeClr val="tx1"/>
          </a:fontRef>
        </p:style>
      </p:cxnSp>
      <p:sp>
        <p:nvSpPr>
          <p:cNvPr id="129" name="Title 1"/>
          <p:cNvSpPr txBox="1">
            <a:spLocks/>
          </p:cNvSpPr>
          <p:nvPr/>
        </p:nvSpPr>
        <p:spPr>
          <a:xfrm>
            <a:off x="6278536" y="44403"/>
            <a:ext cx="2841064" cy="565754"/>
          </a:xfrm>
          <a:prstGeom prst="rect">
            <a:avLst/>
          </a:prstGeom>
        </p:spPr>
        <p:txBody>
          <a:bodyPr vert="horz" lIns="91440" tIns="45720" rIns="91440" bIns="45720" rtlCol="0" anchor="b">
            <a:no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r>
              <a:rPr lang="en-US" sz="2200" b="0" dirty="0" smtClean="0"/>
              <a:t>Reviews – Page 2</a:t>
            </a:r>
            <a:endParaRPr lang="en-US" sz="2200" b="0" dirty="0"/>
          </a:p>
        </p:txBody>
      </p:sp>
      <p:sp>
        <p:nvSpPr>
          <p:cNvPr id="41" name="TextBox 40"/>
          <p:cNvSpPr txBox="1"/>
          <p:nvPr/>
        </p:nvSpPr>
        <p:spPr>
          <a:xfrm>
            <a:off x="3702287" y="3348888"/>
            <a:ext cx="2749864" cy="1591205"/>
          </a:xfrm>
          <a:prstGeom prst="rect">
            <a:avLst/>
          </a:prstGeom>
          <a:noFill/>
        </p:spPr>
        <p:txBody>
          <a:bodyPr wrap="square" rtlCol="0">
            <a:spAutoFit/>
          </a:bodyPr>
          <a:lstStyle/>
          <a:p>
            <a:pPr>
              <a:lnSpc>
                <a:spcPct val="90000"/>
              </a:lnSpc>
            </a:pPr>
            <a:r>
              <a:rPr lang="en-US" sz="1200" dirty="0" smtClean="0">
                <a:solidFill>
                  <a:srgbClr val="003D4C"/>
                </a:solidFill>
              </a:rPr>
              <a:t>Header</a:t>
            </a:r>
          </a:p>
          <a:p>
            <a:pPr>
              <a:lnSpc>
                <a:spcPct val="90000"/>
              </a:lnSpc>
            </a:pPr>
            <a:r>
              <a:rPr lang="en-US" sz="1200" dirty="0" smtClean="0">
                <a:solidFill>
                  <a:srgbClr val="003D4C"/>
                </a:solidFill>
              </a:rPr>
              <a:t>Footer</a:t>
            </a:r>
          </a:p>
          <a:p>
            <a:pPr>
              <a:lnSpc>
                <a:spcPct val="90000"/>
              </a:lnSpc>
            </a:pPr>
            <a:r>
              <a:rPr lang="en-US" sz="1200" dirty="0" smtClean="0">
                <a:solidFill>
                  <a:srgbClr val="003D4C"/>
                </a:solidFill>
              </a:rPr>
              <a:t>Product Details</a:t>
            </a:r>
          </a:p>
          <a:p>
            <a:pPr>
              <a:lnSpc>
                <a:spcPct val="90000"/>
              </a:lnSpc>
            </a:pPr>
            <a:r>
              <a:rPr lang="en-US" sz="1200" dirty="0" smtClean="0">
                <a:solidFill>
                  <a:srgbClr val="003D4C"/>
                </a:solidFill>
              </a:rPr>
              <a:t>Reviews</a:t>
            </a:r>
          </a:p>
          <a:p>
            <a:pPr>
              <a:lnSpc>
                <a:spcPct val="90000"/>
              </a:lnSpc>
            </a:pPr>
            <a:r>
              <a:rPr lang="en-US" sz="1200" b="1" dirty="0" smtClean="0">
                <a:solidFill>
                  <a:srgbClr val="003D4C"/>
                </a:solidFill>
              </a:rPr>
              <a:t>Total Words</a:t>
            </a:r>
          </a:p>
          <a:p>
            <a:pPr>
              <a:lnSpc>
                <a:spcPct val="90000"/>
              </a:lnSpc>
            </a:pPr>
            <a:endParaRPr lang="en-US" sz="1200" b="1" dirty="0">
              <a:solidFill>
                <a:srgbClr val="003D4C"/>
              </a:solidFill>
            </a:endParaRPr>
          </a:p>
          <a:p>
            <a:pPr>
              <a:lnSpc>
                <a:spcPct val="90000"/>
              </a:lnSpc>
            </a:pPr>
            <a:r>
              <a:rPr lang="en-US" sz="1200" b="1" dirty="0" smtClean="0">
                <a:solidFill>
                  <a:srgbClr val="003D4C"/>
                </a:solidFill>
              </a:rPr>
              <a:t>Duplicate Template Content</a:t>
            </a:r>
          </a:p>
          <a:p>
            <a:pPr>
              <a:lnSpc>
                <a:spcPct val="90000"/>
              </a:lnSpc>
            </a:pPr>
            <a:r>
              <a:rPr lang="en-US" sz="1200" b="1" dirty="0" smtClean="0">
                <a:solidFill>
                  <a:srgbClr val="003D4C"/>
                </a:solidFill>
              </a:rPr>
              <a:t>Static Product Content</a:t>
            </a:r>
          </a:p>
          <a:p>
            <a:pPr>
              <a:lnSpc>
                <a:spcPct val="90000"/>
              </a:lnSpc>
            </a:pPr>
            <a:r>
              <a:rPr lang="en-US" sz="1200" b="1" dirty="0" smtClean="0">
                <a:solidFill>
                  <a:srgbClr val="003D4C"/>
                </a:solidFill>
              </a:rPr>
              <a:t>Fresh Review Content</a:t>
            </a:r>
          </a:p>
        </p:txBody>
      </p:sp>
      <p:sp>
        <p:nvSpPr>
          <p:cNvPr id="42" name="TextBox 41"/>
          <p:cNvSpPr txBox="1"/>
          <p:nvPr/>
        </p:nvSpPr>
        <p:spPr>
          <a:xfrm>
            <a:off x="2903321" y="3348888"/>
            <a:ext cx="858730" cy="1591205"/>
          </a:xfrm>
          <a:prstGeom prst="rect">
            <a:avLst/>
          </a:prstGeom>
          <a:noFill/>
        </p:spPr>
        <p:txBody>
          <a:bodyPr wrap="square" rtlCol="0">
            <a:spAutoFit/>
          </a:bodyPr>
          <a:lstStyle/>
          <a:p>
            <a:pPr algn="r">
              <a:lnSpc>
                <a:spcPct val="90000"/>
              </a:lnSpc>
            </a:pPr>
            <a:r>
              <a:rPr lang="en-US" sz="1200" dirty="0" smtClean="0">
                <a:solidFill>
                  <a:srgbClr val="003D4C"/>
                </a:solidFill>
              </a:rPr>
              <a:t>100</a:t>
            </a:r>
          </a:p>
          <a:p>
            <a:pPr algn="r">
              <a:lnSpc>
                <a:spcPct val="90000"/>
              </a:lnSpc>
            </a:pPr>
            <a:r>
              <a:rPr lang="en-US" sz="1200" dirty="0" smtClean="0">
                <a:solidFill>
                  <a:srgbClr val="003D4C"/>
                </a:solidFill>
              </a:rPr>
              <a:t>100</a:t>
            </a:r>
          </a:p>
          <a:p>
            <a:pPr algn="r">
              <a:lnSpc>
                <a:spcPct val="90000"/>
              </a:lnSpc>
            </a:pPr>
            <a:r>
              <a:rPr lang="en-US" sz="1200" dirty="0" smtClean="0">
                <a:solidFill>
                  <a:srgbClr val="003D4C"/>
                </a:solidFill>
              </a:rPr>
              <a:t>150</a:t>
            </a:r>
          </a:p>
          <a:p>
            <a:pPr algn="r">
              <a:lnSpc>
                <a:spcPct val="90000"/>
              </a:lnSpc>
            </a:pPr>
            <a:r>
              <a:rPr lang="en-US" sz="1200" dirty="0" smtClean="0">
                <a:solidFill>
                  <a:srgbClr val="003D4C"/>
                </a:solidFill>
              </a:rPr>
              <a:t>+ 800</a:t>
            </a:r>
          </a:p>
          <a:p>
            <a:pPr algn="r">
              <a:lnSpc>
                <a:spcPct val="90000"/>
              </a:lnSpc>
            </a:pPr>
            <a:r>
              <a:rPr lang="en-US" sz="1200" b="1" dirty="0" smtClean="0">
                <a:solidFill>
                  <a:srgbClr val="003D4C"/>
                </a:solidFill>
              </a:rPr>
              <a:t>1,150</a:t>
            </a:r>
          </a:p>
          <a:p>
            <a:pPr algn="r">
              <a:lnSpc>
                <a:spcPct val="90000"/>
              </a:lnSpc>
            </a:pPr>
            <a:endParaRPr lang="en-US" sz="1200" b="1" dirty="0">
              <a:solidFill>
                <a:srgbClr val="003D4C"/>
              </a:solidFill>
            </a:endParaRPr>
          </a:p>
          <a:p>
            <a:pPr algn="r">
              <a:lnSpc>
                <a:spcPct val="90000"/>
              </a:lnSpc>
            </a:pPr>
            <a:r>
              <a:rPr lang="en-US" sz="1200" b="1" dirty="0" smtClean="0">
                <a:solidFill>
                  <a:srgbClr val="003D4C"/>
                </a:solidFill>
              </a:rPr>
              <a:t>17%</a:t>
            </a:r>
          </a:p>
          <a:p>
            <a:pPr algn="r">
              <a:lnSpc>
                <a:spcPct val="90000"/>
              </a:lnSpc>
            </a:pPr>
            <a:r>
              <a:rPr lang="en-US" sz="1200" b="1" dirty="0" smtClean="0">
                <a:solidFill>
                  <a:srgbClr val="003D4C"/>
                </a:solidFill>
              </a:rPr>
              <a:t>13%</a:t>
            </a:r>
          </a:p>
          <a:p>
            <a:pPr algn="r">
              <a:lnSpc>
                <a:spcPct val="90000"/>
              </a:lnSpc>
            </a:pPr>
            <a:r>
              <a:rPr lang="en-US" sz="1200" b="1" dirty="0" smtClean="0">
                <a:solidFill>
                  <a:srgbClr val="003D4C"/>
                </a:solidFill>
              </a:rPr>
              <a:t>70%</a:t>
            </a:r>
          </a:p>
        </p:txBody>
      </p:sp>
      <p:grpSp>
        <p:nvGrpSpPr>
          <p:cNvPr id="43" name="Group 42"/>
          <p:cNvGrpSpPr/>
          <p:nvPr/>
        </p:nvGrpSpPr>
        <p:grpSpPr>
          <a:xfrm>
            <a:off x="3141568" y="614456"/>
            <a:ext cx="2805330" cy="2718667"/>
            <a:chOff x="5059680" y="732742"/>
            <a:chExt cx="2805330" cy="2884217"/>
          </a:xfrm>
        </p:grpSpPr>
        <p:sp>
          <p:nvSpPr>
            <p:cNvPr id="44" name="Rectangle 43"/>
            <p:cNvSpPr/>
            <p:nvPr/>
          </p:nvSpPr>
          <p:spPr>
            <a:xfrm>
              <a:off x="5059680" y="732742"/>
              <a:ext cx="2805330" cy="2884217"/>
            </a:xfrm>
            <a:prstGeom prst="rect">
              <a:avLst/>
            </a:prstGeom>
            <a:solidFill>
              <a:srgbClr val="FEFEFE">
                <a:lumMod val="7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AB8E"/>
                </a:solidFill>
                <a:effectLst/>
                <a:uLnTx/>
                <a:uFillTx/>
                <a:latin typeface="Calibri"/>
                <a:ea typeface="+mn-ea"/>
                <a:cs typeface="Calibri"/>
              </a:endParaRPr>
            </a:p>
          </p:txBody>
        </p:sp>
        <p:sp>
          <p:nvSpPr>
            <p:cNvPr id="45" name="Rectangle 44"/>
            <p:cNvSpPr/>
            <p:nvPr/>
          </p:nvSpPr>
          <p:spPr>
            <a:xfrm>
              <a:off x="5123567" y="1879600"/>
              <a:ext cx="1862231" cy="1452880"/>
            </a:xfrm>
            <a:prstGeom prst="rect">
              <a:avLst/>
            </a:prstGeom>
            <a:solidFill>
              <a:srgbClr val="00AB8E"/>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libri"/>
                  <a:ea typeface="+mn-ea"/>
                  <a:cs typeface="Calibri"/>
                </a:rPr>
                <a:t>Reviews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rgbClr val="FFFFFF"/>
                  </a:solidFill>
                  <a:latin typeface="Calibri"/>
                  <a:ea typeface="+mn-ea"/>
                  <a:cs typeface="Calibri"/>
                </a:rPr>
                <a:t>(~800 words)</a:t>
              </a:r>
              <a:endParaRPr kumimoji="0" lang="en-US" sz="1400" b="0" i="0" u="none" strike="noStrike" kern="0" cap="none" spc="0" normalizeH="0" baseline="0" noProof="0" dirty="0">
                <a:ln>
                  <a:noFill/>
                </a:ln>
                <a:solidFill>
                  <a:srgbClr val="FFFFFF"/>
                </a:solidFill>
                <a:effectLst/>
                <a:uLnTx/>
                <a:uFillTx/>
                <a:latin typeface="Calibri"/>
                <a:ea typeface="+mn-ea"/>
                <a:cs typeface="Calibri"/>
              </a:endParaRPr>
            </a:p>
          </p:txBody>
        </p:sp>
        <p:sp>
          <p:nvSpPr>
            <p:cNvPr id="46" name="Rectangle 45"/>
            <p:cNvSpPr/>
            <p:nvPr/>
          </p:nvSpPr>
          <p:spPr>
            <a:xfrm>
              <a:off x="5124619" y="3360647"/>
              <a:ext cx="2688383" cy="228312"/>
            </a:xfrm>
            <a:prstGeom prst="rect">
              <a:avLst/>
            </a:prstGeom>
            <a:solidFill>
              <a:srgbClr val="7F7F7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srgbClr val="FEFEFE">
                      <a:lumMod val="10000"/>
                    </a:srgbClr>
                  </a:solidFill>
                  <a:latin typeface="Calibri"/>
                  <a:cs typeface="Calibri"/>
                </a:rPr>
                <a:t>Footer </a:t>
              </a:r>
              <a:r>
                <a:rPr lang="en-US" sz="1050" kern="0" dirty="0">
                  <a:solidFill>
                    <a:srgbClr val="FEFEFE">
                      <a:lumMod val="10000"/>
                    </a:srgbClr>
                  </a:solidFill>
                  <a:latin typeface="Calibri"/>
                  <a:cs typeface="Calibri"/>
                </a:rPr>
                <a:t>(~100 words)</a:t>
              </a:r>
            </a:p>
          </p:txBody>
        </p:sp>
        <p:sp>
          <p:nvSpPr>
            <p:cNvPr id="47" name="Rectangle 46"/>
            <p:cNvSpPr/>
            <p:nvPr/>
          </p:nvSpPr>
          <p:spPr>
            <a:xfrm>
              <a:off x="7018653" y="1613018"/>
              <a:ext cx="784187" cy="1715995"/>
            </a:xfrm>
            <a:prstGeom prst="rect">
              <a:avLst/>
            </a:prstGeom>
            <a:solidFill>
              <a:srgbClr val="FEFEFE">
                <a:lumMod val="25000"/>
              </a:srgbClr>
            </a:solidFill>
            <a:ln w="9525" cap="flat" cmpd="sng" algn="ctr">
              <a:noFill/>
              <a:prstDash val="solid"/>
            </a:ln>
            <a:effectLst/>
          </p:spPr>
          <p:txBody>
            <a:bodyPr vert="vert270"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lumMod val="85000"/>
                    </a:schemeClr>
                  </a:solidFill>
                  <a:effectLst/>
                  <a:uLnTx/>
                  <a:uFillTx/>
                  <a:latin typeface="Calibri"/>
                  <a:ea typeface="+mn-ea"/>
                  <a:cs typeface="Calibri"/>
                </a:rPr>
                <a:t>Recommendations</a:t>
              </a:r>
              <a:r>
                <a:rPr kumimoji="0" lang="en-US" sz="1800" b="0" i="0" u="none" strike="noStrike" kern="0" cap="none" spc="0" normalizeH="0" baseline="0" noProof="0" dirty="0" smtClean="0">
                  <a:ln>
                    <a:noFill/>
                  </a:ln>
                  <a:solidFill>
                    <a:schemeClr val="bg1">
                      <a:lumMod val="85000"/>
                    </a:schemeClr>
                  </a:solidFill>
                  <a:effectLst/>
                  <a:uLnTx/>
                  <a:uFillTx/>
                  <a:latin typeface="Calibri"/>
                  <a:ea typeface="+mn-ea"/>
                  <a:cs typeface="Calibri"/>
                </a:rPr>
                <a:t> </a:t>
              </a:r>
              <a:r>
                <a:rPr kumimoji="0" lang="en-US" sz="1400" i="0" u="none" strike="noStrike" kern="0" cap="none" spc="0" normalizeH="0" baseline="0" noProof="0" dirty="0" smtClean="0">
                  <a:ln>
                    <a:noFill/>
                  </a:ln>
                  <a:solidFill>
                    <a:schemeClr val="bg1">
                      <a:lumMod val="85000"/>
                    </a:schemeClr>
                  </a:solidFill>
                  <a:effectLst/>
                  <a:uLnTx/>
                  <a:uFillTx/>
                  <a:latin typeface="Calibri"/>
                  <a:ea typeface="+mn-ea"/>
                  <a:cs typeface="Calibri"/>
                </a:rPr>
                <a:t>(nominal)</a:t>
              </a:r>
              <a:endParaRPr kumimoji="0" lang="en-US" sz="1800" i="0" u="none" strike="noStrike" kern="0" cap="none" spc="0" normalizeH="0" baseline="0" noProof="0" dirty="0">
                <a:ln>
                  <a:noFill/>
                </a:ln>
                <a:solidFill>
                  <a:schemeClr val="bg1">
                    <a:lumMod val="85000"/>
                  </a:schemeClr>
                </a:solidFill>
                <a:effectLst/>
                <a:uLnTx/>
                <a:uFillTx/>
                <a:latin typeface="Calibri"/>
                <a:ea typeface="+mn-ea"/>
                <a:cs typeface="Calibri"/>
              </a:endParaRPr>
            </a:p>
          </p:txBody>
        </p:sp>
        <p:sp>
          <p:nvSpPr>
            <p:cNvPr id="48" name="Rectangle 47"/>
            <p:cNvSpPr/>
            <p:nvPr/>
          </p:nvSpPr>
          <p:spPr>
            <a:xfrm>
              <a:off x="7018654" y="1042249"/>
              <a:ext cx="784187" cy="531612"/>
            </a:xfrm>
            <a:prstGeom prst="rect">
              <a:avLst/>
            </a:prstGeom>
            <a:solidFill>
              <a:srgbClr val="00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smtClean="0">
                  <a:ln>
                    <a:noFill/>
                  </a:ln>
                  <a:solidFill>
                    <a:schemeClr val="bg1">
                      <a:lumMod val="85000"/>
                    </a:schemeClr>
                  </a:solidFill>
                  <a:effectLst/>
                  <a:uLnTx/>
                  <a:uFillTx/>
                  <a:latin typeface="Calibri"/>
                  <a:ea typeface="+mn-ea"/>
                  <a:cs typeface="Calibri"/>
                </a:rPr>
                <a:t>Ads </a:t>
              </a:r>
              <a:r>
                <a:rPr kumimoji="0" lang="en-US" sz="1200" b="0" i="0" u="none" strike="noStrike" kern="0" cap="none" spc="0" normalizeH="0" baseline="0" noProof="0" dirty="0" smtClean="0">
                  <a:ln>
                    <a:noFill/>
                  </a:ln>
                  <a:solidFill>
                    <a:schemeClr val="bg1">
                      <a:lumMod val="85000"/>
                    </a:schemeClr>
                  </a:solidFill>
                  <a:effectLst/>
                  <a:uLnTx/>
                  <a:uFillTx/>
                  <a:latin typeface="Calibri"/>
                  <a:ea typeface="+mn-ea"/>
                  <a:cs typeface="Calibri"/>
                </a:rPr>
                <a:t>(nominal)</a:t>
              </a:r>
              <a:endParaRPr kumimoji="0" lang="en-US" sz="1200" b="0" i="0" u="none" strike="noStrike" kern="0" cap="none" spc="0" normalizeH="0" baseline="0" noProof="0" dirty="0">
                <a:ln>
                  <a:noFill/>
                </a:ln>
                <a:solidFill>
                  <a:schemeClr val="bg1">
                    <a:lumMod val="85000"/>
                  </a:schemeClr>
                </a:solidFill>
                <a:effectLst/>
                <a:uLnTx/>
                <a:uFillTx/>
                <a:latin typeface="Calibri"/>
                <a:ea typeface="+mn-ea"/>
                <a:cs typeface="Calibri"/>
              </a:endParaRPr>
            </a:p>
          </p:txBody>
        </p:sp>
        <p:sp>
          <p:nvSpPr>
            <p:cNvPr id="49" name="Rectangle 48"/>
            <p:cNvSpPr/>
            <p:nvPr/>
          </p:nvSpPr>
          <p:spPr>
            <a:xfrm>
              <a:off x="5123567" y="1032088"/>
              <a:ext cx="1862232" cy="806872"/>
            </a:xfrm>
            <a:prstGeom prst="rect">
              <a:avLst/>
            </a:prstGeom>
            <a:solidFill>
              <a:srgbClr val="003D4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Calibri"/>
                  <a:ea typeface="+mn-ea"/>
                  <a:cs typeface="Calibri"/>
                </a:rPr>
                <a:t>Product Details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chemeClr val="bg1"/>
                  </a:solidFill>
                  <a:latin typeface="Calibri"/>
                  <a:ea typeface="+mn-ea"/>
                  <a:cs typeface="Calibri"/>
                </a:rPr>
                <a:t>(~150 words)</a:t>
              </a:r>
              <a:endParaRPr kumimoji="0" lang="en-US" sz="1400" b="0" i="0" u="none" strike="noStrike" kern="0" cap="none" spc="0" normalizeH="0" baseline="0" noProof="0" dirty="0">
                <a:ln>
                  <a:noFill/>
                </a:ln>
                <a:solidFill>
                  <a:schemeClr val="bg1"/>
                </a:solidFill>
                <a:effectLst/>
                <a:uLnTx/>
                <a:uFillTx/>
                <a:latin typeface="Calibri"/>
                <a:ea typeface="+mn-ea"/>
                <a:cs typeface="Calibri"/>
              </a:endParaRPr>
            </a:p>
          </p:txBody>
        </p:sp>
        <p:sp>
          <p:nvSpPr>
            <p:cNvPr id="50" name="Rectangle 49"/>
            <p:cNvSpPr/>
            <p:nvPr/>
          </p:nvSpPr>
          <p:spPr>
            <a:xfrm>
              <a:off x="5134779" y="769847"/>
              <a:ext cx="2688383" cy="228312"/>
            </a:xfrm>
            <a:prstGeom prst="rect">
              <a:avLst/>
            </a:prstGeom>
            <a:solidFill>
              <a:srgbClr val="7F7F7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srgbClr val="FEFEFE">
                      <a:lumMod val="10000"/>
                    </a:srgbClr>
                  </a:solidFill>
                  <a:latin typeface="Calibri"/>
                  <a:cs typeface="Calibri"/>
                </a:rPr>
                <a:t>Header </a:t>
              </a:r>
              <a:r>
                <a:rPr lang="en-US" sz="1050" kern="0" dirty="0" smtClean="0">
                  <a:solidFill>
                    <a:srgbClr val="FEFEFE">
                      <a:lumMod val="10000"/>
                    </a:srgbClr>
                  </a:solidFill>
                  <a:latin typeface="Calibri"/>
                  <a:cs typeface="Calibri"/>
                </a:rPr>
                <a:t>(</a:t>
              </a:r>
              <a:r>
                <a:rPr lang="en-US" sz="1050" kern="0" dirty="0">
                  <a:solidFill>
                    <a:srgbClr val="FEFEFE">
                      <a:lumMod val="10000"/>
                    </a:srgbClr>
                  </a:solidFill>
                  <a:latin typeface="Calibri"/>
                  <a:cs typeface="Calibri"/>
                </a:rPr>
                <a:t>~100 words)</a:t>
              </a:r>
            </a:p>
          </p:txBody>
        </p:sp>
      </p:grpSp>
      <p:cxnSp>
        <p:nvCxnSpPr>
          <p:cNvPr id="54" name="Straight Connector 53"/>
          <p:cNvCxnSpPr/>
          <p:nvPr/>
        </p:nvCxnSpPr>
        <p:spPr>
          <a:xfrm flipV="1">
            <a:off x="3149823" y="4030981"/>
            <a:ext cx="2008543" cy="5865"/>
          </a:xfrm>
          <a:prstGeom prst="line">
            <a:avLst/>
          </a:prstGeom>
          <a:ln w="3175" cmpd="sng">
            <a:solidFill>
              <a:schemeClr val="bg2"/>
            </a:solidFill>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635449" y="3351787"/>
            <a:ext cx="2599848" cy="1258806"/>
          </a:xfrm>
          <a:prstGeom prst="rect">
            <a:avLst/>
          </a:prstGeom>
          <a:noFill/>
        </p:spPr>
        <p:txBody>
          <a:bodyPr wrap="square" rtlCol="0">
            <a:spAutoFit/>
          </a:bodyPr>
          <a:lstStyle/>
          <a:p>
            <a:pPr>
              <a:lnSpc>
                <a:spcPct val="90000"/>
              </a:lnSpc>
            </a:pPr>
            <a:r>
              <a:rPr lang="en-US" sz="1200" dirty="0" smtClean="0">
                <a:solidFill>
                  <a:srgbClr val="003D4C"/>
                </a:solidFill>
              </a:rPr>
              <a:t>Header</a:t>
            </a:r>
          </a:p>
          <a:p>
            <a:pPr>
              <a:lnSpc>
                <a:spcPct val="90000"/>
              </a:lnSpc>
            </a:pPr>
            <a:r>
              <a:rPr lang="en-US" sz="1200" dirty="0" smtClean="0">
                <a:solidFill>
                  <a:srgbClr val="003D4C"/>
                </a:solidFill>
              </a:rPr>
              <a:t>Footer</a:t>
            </a:r>
          </a:p>
          <a:p>
            <a:pPr>
              <a:lnSpc>
                <a:spcPct val="90000"/>
              </a:lnSpc>
            </a:pPr>
            <a:r>
              <a:rPr lang="en-US" sz="1200" dirty="0" smtClean="0">
                <a:solidFill>
                  <a:srgbClr val="003D4C"/>
                </a:solidFill>
              </a:rPr>
              <a:t>Product Details</a:t>
            </a:r>
          </a:p>
          <a:p>
            <a:pPr>
              <a:lnSpc>
                <a:spcPct val="90000"/>
              </a:lnSpc>
            </a:pPr>
            <a:r>
              <a:rPr lang="en-US" sz="1200" b="1" dirty="0" smtClean="0">
                <a:solidFill>
                  <a:srgbClr val="003D4C"/>
                </a:solidFill>
              </a:rPr>
              <a:t>Total Words</a:t>
            </a:r>
          </a:p>
          <a:p>
            <a:pPr>
              <a:lnSpc>
                <a:spcPct val="90000"/>
              </a:lnSpc>
            </a:pPr>
            <a:endParaRPr lang="en-US" sz="1200" b="1" dirty="0">
              <a:solidFill>
                <a:srgbClr val="003D4C"/>
              </a:solidFill>
            </a:endParaRPr>
          </a:p>
          <a:p>
            <a:pPr>
              <a:lnSpc>
                <a:spcPct val="90000"/>
              </a:lnSpc>
            </a:pPr>
            <a:r>
              <a:rPr lang="en-US" sz="1200" b="1" dirty="0" smtClean="0">
                <a:solidFill>
                  <a:srgbClr val="003D4C"/>
                </a:solidFill>
              </a:rPr>
              <a:t>Duplicate Template Content</a:t>
            </a:r>
          </a:p>
          <a:p>
            <a:pPr>
              <a:lnSpc>
                <a:spcPct val="90000"/>
              </a:lnSpc>
            </a:pPr>
            <a:r>
              <a:rPr lang="en-US" sz="1200" b="1" dirty="0" smtClean="0">
                <a:solidFill>
                  <a:srgbClr val="003D4C"/>
                </a:solidFill>
              </a:rPr>
              <a:t>Static Product Content</a:t>
            </a:r>
          </a:p>
        </p:txBody>
      </p:sp>
      <p:sp>
        <p:nvSpPr>
          <p:cNvPr id="56" name="TextBox 55"/>
          <p:cNvSpPr txBox="1"/>
          <p:nvPr/>
        </p:nvSpPr>
        <p:spPr>
          <a:xfrm>
            <a:off x="-148576" y="3351787"/>
            <a:ext cx="858730" cy="1258806"/>
          </a:xfrm>
          <a:prstGeom prst="rect">
            <a:avLst/>
          </a:prstGeom>
          <a:noFill/>
        </p:spPr>
        <p:txBody>
          <a:bodyPr wrap="square" rtlCol="0">
            <a:spAutoFit/>
          </a:bodyPr>
          <a:lstStyle/>
          <a:p>
            <a:pPr algn="r">
              <a:lnSpc>
                <a:spcPct val="90000"/>
              </a:lnSpc>
            </a:pPr>
            <a:r>
              <a:rPr lang="en-US" sz="1200" dirty="0" smtClean="0">
                <a:solidFill>
                  <a:srgbClr val="003D4C"/>
                </a:solidFill>
              </a:rPr>
              <a:t>100</a:t>
            </a:r>
          </a:p>
          <a:p>
            <a:pPr algn="r">
              <a:lnSpc>
                <a:spcPct val="90000"/>
              </a:lnSpc>
            </a:pPr>
            <a:r>
              <a:rPr lang="en-US" sz="1200" dirty="0" smtClean="0">
                <a:solidFill>
                  <a:srgbClr val="003D4C"/>
                </a:solidFill>
              </a:rPr>
              <a:t>100</a:t>
            </a:r>
          </a:p>
          <a:p>
            <a:pPr algn="r">
              <a:lnSpc>
                <a:spcPct val="90000"/>
              </a:lnSpc>
            </a:pPr>
            <a:r>
              <a:rPr lang="en-US" sz="1200" dirty="0" smtClean="0">
                <a:solidFill>
                  <a:srgbClr val="003D4C"/>
                </a:solidFill>
              </a:rPr>
              <a:t>150</a:t>
            </a:r>
          </a:p>
          <a:p>
            <a:pPr algn="r">
              <a:lnSpc>
                <a:spcPct val="90000"/>
              </a:lnSpc>
            </a:pPr>
            <a:r>
              <a:rPr lang="en-US" sz="1200" b="1" dirty="0">
                <a:solidFill>
                  <a:srgbClr val="003D4C"/>
                </a:solidFill>
              </a:rPr>
              <a:t>3</a:t>
            </a:r>
            <a:r>
              <a:rPr lang="en-US" sz="1200" b="1" dirty="0" smtClean="0">
                <a:solidFill>
                  <a:srgbClr val="003D4C"/>
                </a:solidFill>
              </a:rPr>
              <a:t>50</a:t>
            </a:r>
          </a:p>
          <a:p>
            <a:pPr algn="r">
              <a:lnSpc>
                <a:spcPct val="90000"/>
              </a:lnSpc>
            </a:pPr>
            <a:endParaRPr lang="en-US" sz="1200" b="1" dirty="0">
              <a:solidFill>
                <a:srgbClr val="003D4C"/>
              </a:solidFill>
            </a:endParaRPr>
          </a:p>
          <a:p>
            <a:pPr algn="r">
              <a:lnSpc>
                <a:spcPct val="90000"/>
              </a:lnSpc>
            </a:pPr>
            <a:r>
              <a:rPr lang="en-US" sz="1200" b="1" dirty="0">
                <a:solidFill>
                  <a:srgbClr val="003D4C"/>
                </a:solidFill>
              </a:rPr>
              <a:t>5</a:t>
            </a:r>
            <a:r>
              <a:rPr lang="en-US" sz="1200" b="1" dirty="0" smtClean="0">
                <a:solidFill>
                  <a:srgbClr val="003D4C"/>
                </a:solidFill>
              </a:rPr>
              <a:t>7%</a:t>
            </a:r>
          </a:p>
          <a:p>
            <a:pPr algn="r">
              <a:lnSpc>
                <a:spcPct val="90000"/>
              </a:lnSpc>
            </a:pPr>
            <a:r>
              <a:rPr lang="en-US" sz="1200" b="1" dirty="0">
                <a:solidFill>
                  <a:srgbClr val="003D4C"/>
                </a:solidFill>
              </a:rPr>
              <a:t>4</a:t>
            </a:r>
            <a:r>
              <a:rPr lang="en-US" sz="1200" b="1" dirty="0" smtClean="0">
                <a:solidFill>
                  <a:srgbClr val="003D4C"/>
                </a:solidFill>
              </a:rPr>
              <a:t>3%</a:t>
            </a:r>
          </a:p>
        </p:txBody>
      </p:sp>
      <p:grpSp>
        <p:nvGrpSpPr>
          <p:cNvPr id="57" name="Group 56"/>
          <p:cNvGrpSpPr/>
          <p:nvPr/>
        </p:nvGrpSpPr>
        <p:grpSpPr>
          <a:xfrm>
            <a:off x="123868" y="610014"/>
            <a:ext cx="2805330" cy="2718667"/>
            <a:chOff x="1503680" y="732742"/>
            <a:chExt cx="2805330" cy="2884217"/>
          </a:xfrm>
        </p:grpSpPr>
        <p:sp>
          <p:nvSpPr>
            <p:cNvPr id="58" name="Rectangle 57"/>
            <p:cNvSpPr/>
            <p:nvPr/>
          </p:nvSpPr>
          <p:spPr>
            <a:xfrm>
              <a:off x="1503680" y="732742"/>
              <a:ext cx="2805330" cy="2884217"/>
            </a:xfrm>
            <a:prstGeom prst="rect">
              <a:avLst/>
            </a:prstGeom>
            <a:solidFill>
              <a:srgbClr val="FEFEFE">
                <a:lumMod val="7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AB8E"/>
                </a:solidFill>
                <a:effectLst/>
                <a:uLnTx/>
                <a:uFillTx/>
                <a:latin typeface="Calibri"/>
                <a:ea typeface="+mn-ea"/>
                <a:cs typeface="Calibri"/>
              </a:endParaRPr>
            </a:p>
          </p:txBody>
        </p:sp>
        <p:sp>
          <p:nvSpPr>
            <p:cNvPr id="59" name="Rectangle 58"/>
            <p:cNvSpPr/>
            <p:nvPr/>
          </p:nvSpPr>
          <p:spPr>
            <a:xfrm>
              <a:off x="1567567" y="1032088"/>
              <a:ext cx="1862232" cy="2300392"/>
            </a:xfrm>
            <a:prstGeom prst="rect">
              <a:avLst/>
            </a:prstGeom>
            <a:solidFill>
              <a:srgbClr val="003D4C"/>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Calibri"/>
                  <a:ea typeface="+mn-ea"/>
                  <a:cs typeface="Calibri"/>
                </a:rPr>
                <a:t>Product Details</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schemeClr val="bg1"/>
                  </a:solidFill>
                  <a:latin typeface="Calibri"/>
                  <a:ea typeface="+mn-ea"/>
                  <a:cs typeface="Calibri"/>
                </a:rPr>
                <a:t>(~150 words)</a:t>
              </a:r>
              <a:endParaRPr kumimoji="0" lang="en-US" sz="1400" b="0" i="0" u="none" strike="noStrike" kern="0" cap="none" spc="0" normalizeH="0" baseline="0" noProof="0" dirty="0">
                <a:ln>
                  <a:noFill/>
                </a:ln>
                <a:solidFill>
                  <a:schemeClr val="bg1"/>
                </a:solidFill>
                <a:effectLst/>
                <a:uLnTx/>
                <a:uFillTx/>
                <a:latin typeface="Calibri"/>
                <a:ea typeface="+mn-ea"/>
                <a:cs typeface="Calibri"/>
              </a:endParaRPr>
            </a:p>
          </p:txBody>
        </p:sp>
        <p:sp>
          <p:nvSpPr>
            <p:cNvPr id="60" name="Rectangle 59"/>
            <p:cNvSpPr/>
            <p:nvPr/>
          </p:nvSpPr>
          <p:spPr>
            <a:xfrm>
              <a:off x="1568619" y="3360647"/>
              <a:ext cx="2688383" cy="228312"/>
            </a:xfrm>
            <a:prstGeom prst="rect">
              <a:avLst/>
            </a:prstGeom>
            <a:solidFill>
              <a:srgbClr val="7F7F7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srgbClr val="FEFEFE">
                      <a:lumMod val="10000"/>
                    </a:srgbClr>
                  </a:solidFill>
                  <a:latin typeface="Calibri"/>
                  <a:cs typeface="Calibri"/>
                </a:rPr>
                <a:t>Footer </a:t>
              </a:r>
              <a:r>
                <a:rPr lang="en-US" sz="1050" kern="0" dirty="0">
                  <a:solidFill>
                    <a:srgbClr val="FEFEFE">
                      <a:lumMod val="10000"/>
                    </a:srgbClr>
                  </a:solidFill>
                  <a:latin typeface="Calibri"/>
                  <a:cs typeface="Calibri"/>
                </a:rPr>
                <a:t>(~100 words)</a:t>
              </a:r>
            </a:p>
          </p:txBody>
        </p:sp>
        <p:sp>
          <p:nvSpPr>
            <p:cNvPr id="61" name="Rectangle 60"/>
            <p:cNvSpPr/>
            <p:nvPr/>
          </p:nvSpPr>
          <p:spPr>
            <a:xfrm>
              <a:off x="3462654" y="1032089"/>
              <a:ext cx="784187" cy="531612"/>
            </a:xfrm>
            <a:prstGeom prst="rect">
              <a:avLst/>
            </a:prstGeom>
            <a:solidFill>
              <a:srgbClr val="00000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smtClean="0">
                  <a:ln>
                    <a:noFill/>
                  </a:ln>
                  <a:solidFill>
                    <a:schemeClr val="bg1">
                      <a:lumMod val="85000"/>
                    </a:schemeClr>
                  </a:solidFill>
                  <a:effectLst/>
                  <a:uLnTx/>
                  <a:uFillTx/>
                  <a:latin typeface="Calibri"/>
                  <a:ea typeface="+mn-ea"/>
                  <a:cs typeface="Calibri"/>
                </a:rPr>
                <a:t>Ads </a:t>
              </a:r>
              <a:r>
                <a:rPr kumimoji="0" lang="en-US" sz="1200" b="0" i="0" u="none" strike="noStrike" kern="0" cap="none" spc="0" normalizeH="0" baseline="0" noProof="0" dirty="0" smtClean="0">
                  <a:ln>
                    <a:noFill/>
                  </a:ln>
                  <a:solidFill>
                    <a:schemeClr val="bg1">
                      <a:lumMod val="85000"/>
                    </a:schemeClr>
                  </a:solidFill>
                  <a:effectLst/>
                  <a:uLnTx/>
                  <a:uFillTx/>
                  <a:latin typeface="Calibri"/>
                  <a:ea typeface="+mn-ea"/>
                  <a:cs typeface="Calibri"/>
                </a:rPr>
                <a:t>(nominal)</a:t>
              </a:r>
              <a:endParaRPr kumimoji="0" lang="en-US" sz="1200" b="0" i="0" u="none" strike="noStrike" kern="0" cap="none" spc="0" normalizeH="0" baseline="0" noProof="0" dirty="0">
                <a:ln>
                  <a:noFill/>
                </a:ln>
                <a:solidFill>
                  <a:schemeClr val="bg1">
                    <a:lumMod val="85000"/>
                  </a:schemeClr>
                </a:solidFill>
                <a:effectLst/>
                <a:uLnTx/>
                <a:uFillTx/>
                <a:latin typeface="Calibri"/>
                <a:ea typeface="+mn-ea"/>
                <a:cs typeface="Calibri"/>
              </a:endParaRPr>
            </a:p>
          </p:txBody>
        </p:sp>
        <p:sp>
          <p:nvSpPr>
            <p:cNvPr id="64" name="Rectangle 63"/>
            <p:cNvSpPr/>
            <p:nvPr/>
          </p:nvSpPr>
          <p:spPr>
            <a:xfrm>
              <a:off x="3462653" y="1602857"/>
              <a:ext cx="784187" cy="1716733"/>
            </a:xfrm>
            <a:prstGeom prst="rect">
              <a:avLst/>
            </a:prstGeom>
            <a:solidFill>
              <a:srgbClr val="FEFEFE">
                <a:lumMod val="25000"/>
              </a:srgbClr>
            </a:solidFill>
            <a:ln w="9525" cap="flat" cmpd="sng" algn="ctr">
              <a:noFill/>
              <a:prstDash val="solid"/>
            </a:ln>
            <a:effectLst/>
          </p:spPr>
          <p:txBody>
            <a:bodyPr vert="vert270"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chemeClr val="bg1">
                      <a:lumMod val="85000"/>
                    </a:schemeClr>
                  </a:solidFill>
                  <a:effectLst/>
                  <a:uLnTx/>
                  <a:uFillTx/>
                  <a:latin typeface="Calibri"/>
                  <a:ea typeface="+mn-ea"/>
                  <a:cs typeface="Calibri"/>
                </a:rPr>
                <a:t>Recommendations</a:t>
              </a:r>
              <a:r>
                <a:rPr kumimoji="0" lang="en-US" sz="1800" b="0" i="0" u="none" strike="noStrike" kern="0" cap="none" spc="0" normalizeH="0" baseline="0" noProof="0" dirty="0" smtClean="0">
                  <a:ln>
                    <a:noFill/>
                  </a:ln>
                  <a:solidFill>
                    <a:schemeClr val="bg1">
                      <a:lumMod val="85000"/>
                    </a:schemeClr>
                  </a:solidFill>
                  <a:effectLst/>
                  <a:uLnTx/>
                  <a:uFillTx/>
                  <a:latin typeface="Calibri"/>
                  <a:ea typeface="+mn-ea"/>
                  <a:cs typeface="Calibri"/>
                </a:rPr>
                <a:t> </a:t>
              </a:r>
              <a:r>
                <a:rPr kumimoji="0" lang="en-US" sz="1400" i="0" u="none" strike="noStrike" kern="0" cap="none" spc="0" normalizeH="0" baseline="0" noProof="0" dirty="0" smtClean="0">
                  <a:ln>
                    <a:noFill/>
                  </a:ln>
                  <a:solidFill>
                    <a:schemeClr val="bg1">
                      <a:lumMod val="85000"/>
                    </a:schemeClr>
                  </a:solidFill>
                  <a:effectLst/>
                  <a:uLnTx/>
                  <a:uFillTx/>
                  <a:latin typeface="Calibri"/>
                  <a:ea typeface="+mn-ea"/>
                  <a:cs typeface="Calibri"/>
                </a:rPr>
                <a:t>(nominal)</a:t>
              </a:r>
              <a:endParaRPr kumimoji="0" lang="en-US" sz="1800" i="0" u="none" strike="noStrike" kern="0" cap="none" spc="0" normalizeH="0" baseline="0" noProof="0" dirty="0">
                <a:ln>
                  <a:noFill/>
                </a:ln>
                <a:solidFill>
                  <a:schemeClr val="bg1">
                    <a:lumMod val="85000"/>
                  </a:schemeClr>
                </a:solidFill>
                <a:effectLst/>
                <a:uLnTx/>
                <a:uFillTx/>
                <a:latin typeface="Calibri"/>
                <a:ea typeface="+mn-ea"/>
                <a:cs typeface="Calibri"/>
              </a:endParaRPr>
            </a:p>
          </p:txBody>
        </p:sp>
        <p:sp>
          <p:nvSpPr>
            <p:cNvPr id="65" name="Rectangle 64"/>
            <p:cNvSpPr/>
            <p:nvPr/>
          </p:nvSpPr>
          <p:spPr>
            <a:xfrm>
              <a:off x="1568619" y="769847"/>
              <a:ext cx="2688383" cy="228312"/>
            </a:xfrm>
            <a:prstGeom prst="rect">
              <a:avLst/>
            </a:prstGeom>
            <a:solidFill>
              <a:srgbClr val="7F7F7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smtClean="0">
                  <a:solidFill>
                    <a:srgbClr val="FEFEFE">
                      <a:lumMod val="10000"/>
                    </a:srgbClr>
                  </a:solidFill>
                  <a:latin typeface="Calibri"/>
                  <a:cs typeface="Calibri"/>
                </a:rPr>
                <a:t>Header </a:t>
              </a:r>
              <a:r>
                <a:rPr lang="en-US" sz="1050" kern="0" dirty="0" smtClean="0">
                  <a:solidFill>
                    <a:srgbClr val="FEFEFE">
                      <a:lumMod val="10000"/>
                    </a:srgbClr>
                  </a:solidFill>
                  <a:latin typeface="Calibri"/>
                  <a:cs typeface="Calibri"/>
                </a:rPr>
                <a:t>(</a:t>
              </a:r>
              <a:r>
                <a:rPr lang="en-US" sz="1050" kern="0" dirty="0">
                  <a:solidFill>
                    <a:srgbClr val="FEFEFE">
                      <a:lumMod val="10000"/>
                    </a:srgbClr>
                  </a:solidFill>
                  <a:latin typeface="Calibri"/>
                  <a:cs typeface="Calibri"/>
                </a:rPr>
                <a:t>~100 words)</a:t>
              </a:r>
            </a:p>
          </p:txBody>
        </p:sp>
      </p:grpSp>
      <p:cxnSp>
        <p:nvCxnSpPr>
          <p:cNvPr id="67" name="Straight Connector 66"/>
          <p:cNvCxnSpPr/>
          <p:nvPr/>
        </p:nvCxnSpPr>
        <p:spPr>
          <a:xfrm flipV="1">
            <a:off x="158349" y="3872511"/>
            <a:ext cx="2008543" cy="5865"/>
          </a:xfrm>
          <a:prstGeom prst="line">
            <a:avLst/>
          </a:prstGeom>
          <a:ln w="3175" cmpd="sng">
            <a:solidFill>
              <a:schemeClr val="bg2"/>
            </a:solidFill>
          </a:ln>
        </p:spPr>
        <p:style>
          <a:lnRef idx="2">
            <a:schemeClr val="accent1"/>
          </a:lnRef>
          <a:fillRef idx="0">
            <a:schemeClr val="accent1"/>
          </a:fillRef>
          <a:effectRef idx="1">
            <a:schemeClr val="accent1"/>
          </a:effectRef>
          <a:fontRef idx="minor">
            <a:schemeClr val="tx1"/>
          </a:fontRef>
        </p:style>
      </p:cxnSp>
      <p:sp>
        <p:nvSpPr>
          <p:cNvPr id="68" name="Title 1"/>
          <p:cNvSpPr txBox="1">
            <a:spLocks/>
          </p:cNvSpPr>
          <p:nvPr/>
        </p:nvSpPr>
        <p:spPr>
          <a:xfrm>
            <a:off x="3387043" y="44410"/>
            <a:ext cx="2841064" cy="565754"/>
          </a:xfrm>
          <a:prstGeom prst="rect">
            <a:avLst/>
          </a:prstGeom>
        </p:spPr>
        <p:txBody>
          <a:bodyPr vert="horz" lIns="91440" tIns="45720" rIns="91440" bIns="45720" rtlCol="0" anchor="b">
            <a:no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r>
              <a:rPr lang="en-US" sz="2200" b="0" dirty="0" smtClean="0"/>
              <a:t>Reviews – Page 1</a:t>
            </a:r>
            <a:endParaRPr lang="en-US" sz="2200" b="0" dirty="0"/>
          </a:p>
        </p:txBody>
      </p:sp>
      <p:sp>
        <p:nvSpPr>
          <p:cNvPr id="69" name="Title 1"/>
          <p:cNvSpPr txBox="1">
            <a:spLocks/>
          </p:cNvSpPr>
          <p:nvPr/>
        </p:nvSpPr>
        <p:spPr>
          <a:xfrm>
            <a:off x="657253" y="45816"/>
            <a:ext cx="2841064" cy="565754"/>
          </a:xfrm>
          <a:prstGeom prst="rect">
            <a:avLst/>
          </a:prstGeom>
        </p:spPr>
        <p:txBody>
          <a:bodyPr vert="horz" lIns="91440" tIns="45720" rIns="91440" bIns="45720" rtlCol="0" anchor="b">
            <a:no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r>
              <a:rPr lang="en-US" sz="2200" b="0" dirty="0" smtClean="0"/>
              <a:t>No Reviews</a:t>
            </a:r>
            <a:endParaRPr lang="en-US" sz="2200" b="0" dirty="0"/>
          </a:p>
        </p:txBody>
      </p:sp>
      <p:sp>
        <p:nvSpPr>
          <p:cNvPr id="39" name="Rectangle 38"/>
          <p:cNvSpPr/>
          <p:nvPr/>
        </p:nvSpPr>
        <p:spPr>
          <a:xfrm>
            <a:off x="8584794" y="154763"/>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grpSp>
        <p:nvGrpSpPr>
          <p:cNvPr id="40" name="Group 39"/>
          <p:cNvGrpSpPr/>
          <p:nvPr/>
        </p:nvGrpSpPr>
        <p:grpSpPr>
          <a:xfrm>
            <a:off x="151411" y="148308"/>
            <a:ext cx="379693" cy="408478"/>
            <a:chOff x="136255" y="721862"/>
            <a:chExt cx="379693" cy="408478"/>
          </a:xfrm>
        </p:grpSpPr>
        <p:sp>
          <p:nvSpPr>
            <p:cNvPr id="51" name="Oval 50"/>
            <p:cNvSpPr/>
            <p:nvPr/>
          </p:nvSpPr>
          <p:spPr>
            <a:xfrm>
              <a:off x="136255" y="732964"/>
              <a:ext cx="379693" cy="397376"/>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flipH="1">
              <a:off x="171982" y="721862"/>
              <a:ext cx="332845" cy="400110"/>
            </a:xfrm>
            <a:prstGeom prst="rect">
              <a:avLst/>
            </a:prstGeom>
            <a:noFill/>
          </p:spPr>
          <p:txBody>
            <a:bodyPr wrap="square" rtlCol="0">
              <a:spAutoFit/>
            </a:bodyPr>
            <a:lstStyle/>
            <a:p>
              <a:r>
                <a:rPr lang="en-US" sz="2000" dirty="0" smtClean="0">
                  <a:solidFill>
                    <a:schemeClr val="bg1"/>
                  </a:solidFill>
                  <a:latin typeface="Rockwell"/>
                  <a:cs typeface="Rockwell"/>
                </a:rPr>
                <a:t>2</a:t>
              </a:r>
              <a:endParaRPr lang="en-US" sz="2000" dirty="0">
                <a:solidFill>
                  <a:schemeClr val="bg1"/>
                </a:solidFill>
                <a:latin typeface="Rockwell"/>
                <a:cs typeface="Rockwell"/>
              </a:endParaRPr>
            </a:p>
          </p:txBody>
        </p:sp>
      </p:grpSp>
    </p:spTree>
    <p:extLst>
      <p:ext uri="{BB962C8B-B14F-4D97-AF65-F5344CB8AC3E}">
        <p14:creationId xmlns:p14="http://schemas.microsoft.com/office/powerpoint/2010/main" val="1221434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129" grpId="0"/>
      <p:bldP spid="41" grpId="0"/>
      <p:bldP spid="42" grpId="0"/>
      <p:bldP spid="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05366" y="409579"/>
            <a:ext cx="8680450" cy="857250"/>
          </a:xfrm>
        </p:spPr>
        <p:txBody>
          <a:bodyPr anchor="t"/>
          <a:lstStyle/>
          <a:p>
            <a:r>
              <a:rPr lang="en-US" dirty="0" smtClean="0">
                <a:solidFill>
                  <a:srgbClr val="A32E00"/>
                </a:solidFill>
              </a:rPr>
              <a:t>Keywords</a:t>
            </a:r>
            <a:r>
              <a:rPr lang="en-US" dirty="0" smtClean="0"/>
              <a:t> – Why they matter</a:t>
            </a:r>
            <a:endParaRPr lang="en-US" dirty="0"/>
          </a:p>
        </p:txBody>
      </p:sp>
      <p:sp>
        <p:nvSpPr>
          <p:cNvPr id="4" name="Content Placeholder 1"/>
          <p:cNvSpPr txBox="1">
            <a:spLocks/>
          </p:cNvSpPr>
          <p:nvPr/>
        </p:nvSpPr>
        <p:spPr>
          <a:xfrm>
            <a:off x="215900" y="1361440"/>
            <a:ext cx="8743950" cy="3369310"/>
          </a:xfrm>
          <a:prstGeom prst="rect">
            <a:avLst/>
          </a:prstGeom>
        </p:spPr>
        <p:txBody>
          <a:bodyPr>
            <a:noAutofit/>
          </a:bodyPr>
          <a:lstStyle>
            <a:lvl1pPr marL="114300" indent="-114300" algn="l" rtl="0" eaLnBrk="1" fontAlgn="base" hangingPunct="1">
              <a:spcBef>
                <a:spcPct val="0"/>
              </a:spcBef>
              <a:spcAft>
                <a:spcPts val="1200"/>
              </a:spcAft>
              <a:buClr>
                <a:srgbClr val="00AB8E"/>
              </a:buClr>
              <a:buFont typeface="Arial"/>
              <a:buChar char="•"/>
              <a:defRPr sz="1800" b="0" kern="1200">
                <a:solidFill>
                  <a:schemeClr val="tx2"/>
                </a:solidFill>
                <a:latin typeface="Verdana" pitchFamily="34" charset="0"/>
                <a:ea typeface="Verdana" pitchFamily="34" charset="0"/>
                <a:cs typeface="Verdana" pitchFamily="34" charset="0"/>
              </a:defRPr>
            </a:lvl1pPr>
            <a:lvl2pPr marL="400050" indent="-114300" algn="l" rtl="0" eaLnBrk="1" fontAlgn="base" hangingPunct="1">
              <a:spcBef>
                <a:spcPct val="0"/>
              </a:spcBef>
              <a:spcAft>
                <a:spcPts val="1200"/>
              </a:spcAft>
              <a:buClr>
                <a:srgbClr val="00AB8E"/>
              </a:buClr>
              <a:buFont typeface="Arial"/>
              <a:buChar char="•"/>
              <a:defRPr sz="1600" b="0" kern="1200">
                <a:solidFill>
                  <a:schemeClr val="tx2"/>
                </a:solidFill>
                <a:latin typeface="Verdana" pitchFamily="34" charset="0"/>
                <a:ea typeface="Verdana" pitchFamily="34" charset="0"/>
                <a:cs typeface="Verdana" pitchFamily="34" charset="0"/>
              </a:defRPr>
            </a:lvl2pPr>
            <a:lvl3pPr marL="571500" indent="-114300" algn="l" rtl="0" eaLnBrk="1" fontAlgn="base" hangingPunct="1">
              <a:spcBef>
                <a:spcPct val="0"/>
              </a:spcBef>
              <a:spcAft>
                <a:spcPts val="1200"/>
              </a:spcAft>
              <a:buClr>
                <a:srgbClr val="00AB8E"/>
              </a:buClr>
              <a:buFont typeface="Arial"/>
              <a:buChar char="•"/>
              <a:defRPr sz="1400" b="0" kern="1200" baseline="0">
                <a:solidFill>
                  <a:schemeClr val="tx2"/>
                </a:solidFill>
                <a:latin typeface="Verdana" pitchFamily="34" charset="0"/>
                <a:ea typeface="Verdana" pitchFamily="34" charset="0"/>
                <a:cs typeface="Verdana" pitchFamily="34" charset="0"/>
              </a:defRPr>
            </a:lvl3pPr>
            <a:lvl4pPr marL="800100" indent="-114300" algn="l" rtl="0" eaLnBrk="1" fontAlgn="base" hangingPunct="1">
              <a:spcBef>
                <a:spcPct val="0"/>
              </a:spcBef>
              <a:spcAft>
                <a:spcPts val="1200"/>
              </a:spcAft>
              <a:buClr>
                <a:schemeClr val="bg2"/>
              </a:buClr>
              <a:buFont typeface="Arial"/>
              <a:buChar char="•"/>
              <a:defRPr sz="1200" b="0" kern="1200">
                <a:solidFill>
                  <a:schemeClr val="tx2"/>
                </a:solidFill>
                <a:latin typeface="Verdana" pitchFamily="34" charset="0"/>
                <a:ea typeface="Verdana" pitchFamily="34" charset="0"/>
                <a:cs typeface="Verdana" pitchFamily="34" charset="0"/>
              </a:defRPr>
            </a:lvl4pPr>
            <a:lvl5pPr marL="1028700" indent="-114300" algn="l" rtl="0" eaLnBrk="1" fontAlgn="base" hangingPunct="1">
              <a:spcBef>
                <a:spcPct val="0"/>
              </a:spcBef>
              <a:spcAft>
                <a:spcPts val="1200"/>
              </a:spcAft>
              <a:buClr>
                <a:schemeClr val="bg2"/>
              </a:buClr>
              <a:buFont typeface="Arial"/>
              <a:buChar char="•"/>
              <a:defRPr sz="1000" b="0" kern="1200" baseline="0">
                <a:solidFill>
                  <a:schemeClr val="tx2"/>
                </a:solidFill>
                <a:latin typeface="Verdana" pitchFamily="34" charset="0"/>
                <a:ea typeface="Verdana" pitchFamily="34" charset="0"/>
                <a:cs typeface="Verdana"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Font typeface="Arial"/>
              <a:buNone/>
            </a:pPr>
            <a:r>
              <a:rPr lang="en-US" sz="2000" b="1" dirty="0" smtClean="0">
                <a:latin typeface="+mn-lt"/>
              </a:rPr>
              <a:t>The Long Tail</a:t>
            </a:r>
          </a:p>
          <a:p>
            <a:pPr marL="517525" lvl="1" indent="-231775">
              <a:lnSpc>
                <a:spcPct val="120000"/>
              </a:lnSpc>
            </a:pPr>
            <a:r>
              <a:rPr lang="en-US" dirty="0" smtClean="0">
                <a:latin typeface="+mn-lt"/>
              </a:rPr>
              <a:t>15% of the 100 billion monthly Google searches are completely new.  Many of these are “long tail searches”.</a:t>
            </a:r>
          </a:p>
          <a:p>
            <a:pPr marL="517525" lvl="1" indent="-231775">
              <a:lnSpc>
                <a:spcPct val="120000"/>
              </a:lnSpc>
            </a:pPr>
            <a:r>
              <a:rPr lang="en-US" dirty="0" smtClean="0">
                <a:latin typeface="+mn-lt"/>
              </a:rPr>
              <a:t>UGC reflects the natural language, comments and concerns of consumers, and is thus well suited for capturing long tail searches.</a:t>
            </a:r>
          </a:p>
          <a:p>
            <a:pPr marL="517525" lvl="1" indent="-231775">
              <a:lnSpc>
                <a:spcPct val="120000"/>
              </a:lnSpc>
            </a:pPr>
            <a:r>
              <a:rPr lang="en-US" dirty="0" smtClean="0">
                <a:latin typeface="+mn-lt"/>
              </a:rPr>
              <a:t>Many of these long tail searches drive high quality traffic, as the consumers have specific needs or concerns to help guide their decision.</a:t>
            </a:r>
          </a:p>
          <a:p>
            <a:pPr marL="517525" lvl="1" indent="-231775">
              <a:lnSpc>
                <a:spcPct val="120000"/>
              </a:lnSpc>
            </a:pPr>
            <a:r>
              <a:rPr lang="en-US" dirty="0" smtClean="0">
                <a:latin typeface="+mn-lt"/>
              </a:rPr>
              <a:t>Marketing copy can not match the keyword breadth used by consumers.</a:t>
            </a:r>
          </a:p>
        </p:txBody>
      </p:sp>
      <p:sp>
        <p:nvSpPr>
          <p:cNvPr id="2" name="TextBox 1"/>
          <p:cNvSpPr txBox="1"/>
          <p:nvPr/>
        </p:nvSpPr>
        <p:spPr>
          <a:xfrm>
            <a:off x="3961659" y="2309183"/>
            <a:ext cx="1145633" cy="182101"/>
          </a:xfrm>
          <a:prstGeom prst="rect">
            <a:avLst/>
          </a:prstGeom>
          <a:noFill/>
        </p:spPr>
        <p:txBody>
          <a:bodyPr wrap="square" rtlCol="0">
            <a:spAutoFit/>
          </a:bodyPr>
          <a:lstStyle/>
          <a:p>
            <a:pPr>
              <a:lnSpc>
                <a:spcPct val="80000"/>
              </a:lnSpc>
            </a:pPr>
            <a:r>
              <a:rPr lang="en-US" sz="700" dirty="0" smtClean="0">
                <a:latin typeface="Calibri"/>
                <a:cs typeface="Calibri"/>
              </a:rPr>
              <a:t>(15% stat per </a:t>
            </a:r>
            <a:r>
              <a:rPr lang="en-US" sz="700" dirty="0" smtClean="0">
                <a:latin typeface="Calibri"/>
                <a:cs typeface="Calibri"/>
                <a:hlinkClick r:id="rId3"/>
              </a:rPr>
              <a:t>Google</a:t>
            </a:r>
            <a:r>
              <a:rPr lang="en-US" sz="700" dirty="0" smtClean="0">
                <a:latin typeface="Calibri"/>
                <a:cs typeface="Calibri"/>
              </a:rPr>
              <a:t>)</a:t>
            </a:r>
            <a:endParaRPr lang="en-US" sz="700" dirty="0">
              <a:latin typeface="Calibri"/>
              <a:cs typeface="Calibri"/>
            </a:endParaRPr>
          </a:p>
        </p:txBody>
      </p:sp>
      <p:sp>
        <p:nvSpPr>
          <p:cNvPr id="6" name="Rectangle 5"/>
          <p:cNvSpPr/>
          <p:nvPr/>
        </p:nvSpPr>
        <p:spPr>
          <a:xfrm>
            <a:off x="8584794" y="154763"/>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grpSp>
        <p:nvGrpSpPr>
          <p:cNvPr id="8" name="Group 7"/>
          <p:cNvGrpSpPr/>
          <p:nvPr/>
        </p:nvGrpSpPr>
        <p:grpSpPr>
          <a:xfrm>
            <a:off x="151411" y="495455"/>
            <a:ext cx="379693" cy="408478"/>
            <a:chOff x="136255" y="721862"/>
            <a:chExt cx="379693" cy="408478"/>
          </a:xfrm>
        </p:grpSpPr>
        <p:sp>
          <p:nvSpPr>
            <p:cNvPr id="9" name="Oval 8"/>
            <p:cNvSpPr/>
            <p:nvPr/>
          </p:nvSpPr>
          <p:spPr>
            <a:xfrm>
              <a:off x="136255" y="732964"/>
              <a:ext cx="379693" cy="397376"/>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flipH="1">
              <a:off x="171982" y="721862"/>
              <a:ext cx="332845" cy="400110"/>
            </a:xfrm>
            <a:prstGeom prst="rect">
              <a:avLst/>
            </a:prstGeom>
            <a:noFill/>
          </p:spPr>
          <p:txBody>
            <a:bodyPr wrap="square" rtlCol="0">
              <a:spAutoFit/>
            </a:bodyPr>
            <a:lstStyle/>
            <a:p>
              <a:r>
                <a:rPr lang="en-US" sz="2000" dirty="0" smtClean="0">
                  <a:solidFill>
                    <a:schemeClr val="bg1"/>
                  </a:solidFill>
                  <a:latin typeface="Rockwell"/>
                  <a:cs typeface="Rockwell"/>
                </a:rPr>
                <a:t>3</a:t>
              </a:r>
              <a:endParaRPr lang="en-US" sz="2000" dirty="0">
                <a:solidFill>
                  <a:schemeClr val="bg1"/>
                </a:solidFill>
                <a:latin typeface="Rockwell"/>
                <a:cs typeface="Rockwell"/>
              </a:endParaRPr>
            </a:p>
          </p:txBody>
        </p:sp>
      </p:grpSp>
    </p:spTree>
    <p:extLst>
      <p:ext uri="{BB962C8B-B14F-4D97-AF65-F5344CB8AC3E}">
        <p14:creationId xmlns:p14="http://schemas.microsoft.com/office/powerpoint/2010/main" val="10583270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(3) take-</a:t>
            </a:r>
            <a:r>
              <a:rPr lang="en-US" dirty="0" err="1" smtClean="0"/>
              <a:t>aways</a:t>
            </a:r>
            <a:r>
              <a:rPr lang="en-US" dirty="0" smtClean="0"/>
              <a:t>… </a:t>
            </a:r>
            <a:endParaRPr lang="en-US"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pPr>
              <a:spcBef>
                <a:spcPts val="0"/>
              </a:spcBef>
              <a:spcAft>
                <a:spcPts val="1800"/>
              </a:spcAft>
            </a:pPr>
            <a:r>
              <a:rPr lang="en-US" b="1" dirty="0" smtClean="0"/>
              <a:t>When you leave here you will be able to…</a:t>
            </a:r>
          </a:p>
          <a:p>
            <a:pPr lvl="1">
              <a:spcBef>
                <a:spcPts val="0"/>
              </a:spcBef>
              <a:spcAft>
                <a:spcPts val="1800"/>
              </a:spcAft>
            </a:pPr>
            <a:r>
              <a:rPr lang="en-US" b="1" dirty="0"/>
              <a:t>Recognize the areas on a Search Engine Results Page (SERP) where BV SEO is most impactful.</a:t>
            </a:r>
          </a:p>
          <a:p>
            <a:pPr lvl="1">
              <a:spcBef>
                <a:spcPts val="0"/>
              </a:spcBef>
              <a:spcAft>
                <a:spcPts val="1800"/>
              </a:spcAft>
            </a:pPr>
            <a:r>
              <a:rPr lang="en-US" b="1" dirty="0"/>
              <a:t>Describe the SEO benefits of having Ratings and Reviews on a product detail page.</a:t>
            </a:r>
          </a:p>
          <a:p>
            <a:pPr lvl="1">
              <a:spcBef>
                <a:spcPts val="0"/>
              </a:spcBef>
              <a:spcAft>
                <a:spcPts val="1800"/>
              </a:spcAft>
            </a:pPr>
            <a:r>
              <a:rPr lang="en-US" b="1" dirty="0"/>
              <a:t>Identify the type of client that is most suited for any and / or all of the following:</a:t>
            </a:r>
          </a:p>
          <a:p>
            <a:pPr lvl="2">
              <a:spcBef>
                <a:spcPts val="0"/>
              </a:spcBef>
              <a:spcAft>
                <a:spcPts val="1800"/>
              </a:spcAft>
            </a:pPr>
            <a:r>
              <a:rPr lang="en-US" b="1" dirty="0"/>
              <a:t>Google Seller Ratings, </a:t>
            </a:r>
          </a:p>
          <a:p>
            <a:pPr lvl="2">
              <a:spcBef>
                <a:spcPts val="0"/>
              </a:spcBef>
              <a:spcAft>
                <a:spcPts val="1800"/>
              </a:spcAft>
            </a:pPr>
            <a:r>
              <a:rPr lang="en-US" b="1" dirty="0"/>
              <a:t>Google Shopping, and </a:t>
            </a:r>
          </a:p>
          <a:p>
            <a:pPr lvl="2">
              <a:spcBef>
                <a:spcPts val="0"/>
              </a:spcBef>
              <a:spcAft>
                <a:spcPts val="1800"/>
              </a:spcAft>
            </a:pPr>
            <a:r>
              <a:rPr lang="en-US" b="1" dirty="0"/>
              <a:t>Google Product Listing Ads.</a:t>
            </a:r>
          </a:p>
          <a:p>
            <a:pPr>
              <a:lnSpc>
                <a:spcPct val="100000"/>
              </a:lnSpc>
              <a:spcBef>
                <a:spcPts val="0"/>
              </a:spcBef>
              <a:spcAft>
                <a:spcPts val="1800"/>
              </a:spcAft>
            </a:pPr>
            <a:endParaRPr lang="en-US" dirty="0" smtClean="0"/>
          </a:p>
        </p:txBody>
      </p:sp>
    </p:spTree>
    <p:extLst>
      <p:ext uri="{BB962C8B-B14F-4D97-AF65-F5344CB8AC3E}">
        <p14:creationId xmlns:p14="http://schemas.microsoft.com/office/powerpoint/2010/main" val="15921952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stretch>
            <a:fillRect/>
          </a:stretch>
        </p:blipFill>
        <p:spPr>
          <a:xfrm>
            <a:off x="4289252" y="1263171"/>
            <a:ext cx="3990543" cy="3618399"/>
          </a:xfrm>
          <a:prstGeom prst="rect">
            <a:avLst/>
          </a:prstGeom>
          <a:effectLst>
            <a:outerShdw blurRad="50800" dist="38100" dir="2700000" algn="tl" rotWithShape="0">
              <a:prstClr val="black">
                <a:alpha val="40000"/>
              </a:prstClr>
            </a:outerShdw>
          </a:effectLst>
        </p:spPr>
      </p:pic>
      <p:sp>
        <p:nvSpPr>
          <p:cNvPr id="14" name="Rectangle 6"/>
          <p:cNvSpPr>
            <a:spLocks noChangeArrowheads="1"/>
          </p:cNvSpPr>
          <p:nvPr/>
        </p:nvSpPr>
        <p:spPr bwMode="auto">
          <a:xfrm>
            <a:off x="4919155" y="2185250"/>
            <a:ext cx="3115704" cy="488520"/>
          </a:xfrm>
          <a:prstGeom prst="roundRect">
            <a:avLst>
              <a:gd name="adj" fmla="val 16667"/>
            </a:avLst>
          </a:prstGeom>
          <a:noFill/>
          <a:ln w="28575">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solidFill>
                <a:srgbClr val="0C0C0C"/>
              </a:solidFill>
            </a:endParaRPr>
          </a:p>
        </p:txBody>
      </p:sp>
      <p:sp>
        <p:nvSpPr>
          <p:cNvPr id="15" name="Rectangle 6"/>
          <p:cNvSpPr>
            <a:spLocks noChangeArrowheads="1"/>
          </p:cNvSpPr>
          <p:nvPr/>
        </p:nvSpPr>
        <p:spPr bwMode="auto">
          <a:xfrm>
            <a:off x="4930668" y="1307579"/>
            <a:ext cx="2121375" cy="209367"/>
          </a:xfrm>
          <a:prstGeom prst="roundRect">
            <a:avLst>
              <a:gd name="adj" fmla="val 16667"/>
            </a:avLst>
          </a:prstGeom>
          <a:noFill/>
          <a:ln w="28575">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solidFill>
                <a:srgbClr val="0C0C0C"/>
              </a:solidFill>
            </a:endParaRPr>
          </a:p>
        </p:txBody>
      </p:sp>
      <p:pic>
        <p:nvPicPr>
          <p:cNvPr id="18" name="Picture 17"/>
          <p:cNvPicPr>
            <a:picLocks noChangeAspect="1"/>
          </p:cNvPicPr>
          <p:nvPr/>
        </p:nvPicPr>
        <p:blipFill>
          <a:blip r:embed="rId3"/>
          <a:stretch>
            <a:fillRect/>
          </a:stretch>
        </p:blipFill>
        <p:spPr>
          <a:xfrm>
            <a:off x="460817" y="1469735"/>
            <a:ext cx="3619007" cy="2790373"/>
          </a:xfrm>
          <a:prstGeom prst="rect">
            <a:avLst/>
          </a:prstGeom>
          <a:effectLst>
            <a:outerShdw blurRad="50800" dist="38100" dir="2700000" algn="tl" rotWithShape="0">
              <a:prstClr val="black">
                <a:alpha val="40000"/>
              </a:prstClr>
            </a:outerShdw>
          </a:effectLst>
        </p:spPr>
      </p:pic>
      <p:sp>
        <p:nvSpPr>
          <p:cNvPr id="19" name="Rectangle 6"/>
          <p:cNvSpPr>
            <a:spLocks noChangeArrowheads="1"/>
          </p:cNvSpPr>
          <p:nvPr/>
        </p:nvSpPr>
        <p:spPr bwMode="auto">
          <a:xfrm>
            <a:off x="1028633" y="1499848"/>
            <a:ext cx="1786613" cy="176328"/>
          </a:xfrm>
          <a:prstGeom prst="roundRect">
            <a:avLst>
              <a:gd name="adj" fmla="val 16667"/>
            </a:avLst>
          </a:prstGeom>
          <a:noFill/>
          <a:ln w="28575">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solidFill>
                <a:srgbClr val="0C0C0C"/>
              </a:solidFill>
            </a:endParaRPr>
          </a:p>
        </p:txBody>
      </p:sp>
      <p:sp>
        <p:nvSpPr>
          <p:cNvPr id="20" name="Rectangle 6"/>
          <p:cNvSpPr>
            <a:spLocks noChangeArrowheads="1"/>
          </p:cNvSpPr>
          <p:nvPr/>
        </p:nvSpPr>
        <p:spPr bwMode="auto">
          <a:xfrm>
            <a:off x="1029261" y="3158456"/>
            <a:ext cx="2716222" cy="524540"/>
          </a:xfrm>
          <a:prstGeom prst="roundRect">
            <a:avLst>
              <a:gd name="adj" fmla="val 16667"/>
            </a:avLst>
          </a:prstGeom>
          <a:noFill/>
          <a:ln w="28575">
            <a:solidFill>
              <a:srgbClr val="8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solidFill>
                <a:srgbClr val="0C0C0C"/>
              </a:solidFill>
            </a:endParaRPr>
          </a:p>
        </p:txBody>
      </p:sp>
      <p:sp>
        <p:nvSpPr>
          <p:cNvPr id="22" name="Rectangle 21"/>
          <p:cNvSpPr/>
          <p:nvPr/>
        </p:nvSpPr>
        <p:spPr>
          <a:xfrm>
            <a:off x="1069990" y="4362119"/>
            <a:ext cx="2155627" cy="4547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Calibri"/>
                <a:cs typeface="Calibri"/>
              </a:rPr>
              <a:t>Ratings and Reviews</a:t>
            </a:r>
            <a:endParaRPr lang="en-GB" sz="1600" dirty="0">
              <a:solidFill>
                <a:prstClr val="white"/>
              </a:solidFill>
              <a:latin typeface="Calibri"/>
              <a:cs typeface="Calibri"/>
            </a:endParaRPr>
          </a:p>
        </p:txBody>
      </p:sp>
      <p:sp>
        <p:nvSpPr>
          <p:cNvPr id="23" name="Rectangle 22"/>
          <p:cNvSpPr/>
          <p:nvPr/>
        </p:nvSpPr>
        <p:spPr>
          <a:xfrm>
            <a:off x="5021681" y="4636719"/>
            <a:ext cx="2155627" cy="4547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Calibri"/>
                <a:cs typeface="Calibri"/>
              </a:rPr>
              <a:t>Questions and Answers</a:t>
            </a:r>
            <a:endParaRPr lang="en-GB" sz="1600" dirty="0">
              <a:solidFill>
                <a:prstClr val="white"/>
              </a:solidFill>
              <a:latin typeface="Calibri"/>
              <a:cs typeface="Calibri"/>
            </a:endParaRPr>
          </a:p>
        </p:txBody>
      </p:sp>
      <p:sp>
        <p:nvSpPr>
          <p:cNvPr id="16" name="Rectangle 15"/>
          <p:cNvSpPr/>
          <p:nvPr/>
        </p:nvSpPr>
        <p:spPr>
          <a:xfrm>
            <a:off x="8584794" y="154763"/>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grpSp>
        <p:nvGrpSpPr>
          <p:cNvPr id="17" name="Group 16"/>
          <p:cNvGrpSpPr/>
          <p:nvPr/>
        </p:nvGrpSpPr>
        <p:grpSpPr>
          <a:xfrm>
            <a:off x="151411" y="495455"/>
            <a:ext cx="379693" cy="408478"/>
            <a:chOff x="136255" y="721862"/>
            <a:chExt cx="379693" cy="408478"/>
          </a:xfrm>
        </p:grpSpPr>
        <p:sp>
          <p:nvSpPr>
            <p:cNvPr id="24" name="Oval 23"/>
            <p:cNvSpPr/>
            <p:nvPr/>
          </p:nvSpPr>
          <p:spPr>
            <a:xfrm>
              <a:off x="136255" y="732964"/>
              <a:ext cx="379693" cy="397376"/>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flipH="1">
              <a:off x="171982" y="721862"/>
              <a:ext cx="332845" cy="400110"/>
            </a:xfrm>
            <a:prstGeom prst="rect">
              <a:avLst/>
            </a:prstGeom>
            <a:noFill/>
          </p:spPr>
          <p:txBody>
            <a:bodyPr wrap="square" rtlCol="0">
              <a:spAutoFit/>
            </a:bodyPr>
            <a:lstStyle/>
            <a:p>
              <a:r>
                <a:rPr lang="en-US" sz="2000" dirty="0" smtClean="0">
                  <a:solidFill>
                    <a:schemeClr val="bg1"/>
                  </a:solidFill>
                  <a:latin typeface="Rockwell"/>
                  <a:cs typeface="Rockwell"/>
                </a:rPr>
                <a:t>3</a:t>
              </a:r>
              <a:endParaRPr lang="en-US" sz="2000" dirty="0">
                <a:solidFill>
                  <a:schemeClr val="bg1"/>
                </a:solidFill>
                <a:latin typeface="Rockwell"/>
                <a:cs typeface="Rockwell"/>
              </a:endParaRPr>
            </a:p>
          </p:txBody>
        </p:sp>
      </p:grpSp>
      <p:sp>
        <p:nvSpPr>
          <p:cNvPr id="27" name="Title 1"/>
          <p:cNvSpPr txBox="1">
            <a:spLocks/>
          </p:cNvSpPr>
          <p:nvPr/>
        </p:nvSpPr>
        <p:spPr>
          <a:xfrm>
            <a:off x="605366" y="409579"/>
            <a:ext cx="8680450" cy="857250"/>
          </a:xfrm>
          <a:prstGeom prst="rect">
            <a:avLst/>
          </a:prstGeom>
        </p:spPr>
        <p:txBody>
          <a:bodyPr vert="horz" lIns="91440" tIns="45720" rIns="91440" bIns="45720" rtlCol="0" anchor="t">
            <a:norm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r>
              <a:rPr lang="en-US" dirty="0" smtClean="0">
                <a:solidFill>
                  <a:srgbClr val="A32E00"/>
                </a:solidFill>
              </a:rPr>
              <a:t>Keywords</a:t>
            </a:r>
            <a:r>
              <a:rPr lang="en-US" dirty="0" smtClean="0"/>
              <a:t> – </a:t>
            </a:r>
            <a:r>
              <a:rPr lang="en-US" dirty="0"/>
              <a:t>Example</a:t>
            </a:r>
            <a:br>
              <a:rPr lang="en-US" dirty="0"/>
            </a:br>
            <a:r>
              <a:rPr lang="en-US" sz="2000" b="0" i="1" dirty="0"/>
              <a:t>Increase Keyword breadth to capture more long tail searches</a:t>
            </a:r>
            <a:endParaRPr lang="en-US" sz="2000" dirty="0"/>
          </a:p>
        </p:txBody>
      </p:sp>
    </p:spTree>
    <p:extLst>
      <p:ext uri="{BB962C8B-B14F-4D97-AF65-F5344CB8AC3E}">
        <p14:creationId xmlns:p14="http://schemas.microsoft.com/office/powerpoint/2010/main" val="2924035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llobebe.png"/>
          <p:cNvPicPr>
            <a:picLocks noChangeAspect="1"/>
          </p:cNvPicPr>
          <p:nvPr/>
        </p:nvPicPr>
        <p:blipFill rotWithShape="1">
          <a:blip r:embed="rId3" cstate="print">
            <a:extLst>
              <a:ext uri="{28A0092B-C50C-407E-A947-70E740481C1C}">
                <a14:useLocalDpi xmlns:a14="http://schemas.microsoft.com/office/drawing/2010/main" val="0"/>
              </a:ext>
            </a:extLst>
          </a:blip>
          <a:srcRect b="36372"/>
          <a:stretch/>
        </p:blipFill>
        <p:spPr>
          <a:xfrm>
            <a:off x="3115582" y="898768"/>
            <a:ext cx="3146495" cy="3657899"/>
          </a:xfrm>
          <a:prstGeom prst="rect">
            <a:avLst/>
          </a:prstGeom>
        </p:spPr>
      </p:pic>
      <p:sp>
        <p:nvSpPr>
          <p:cNvPr id="3" name="AutoShape 2" descr="data:image/jpeg;base64,/9j/4AAQSkZJRgABAQAAAQABAAD/2wCEAAkGBxQTEhUPERQUFRUWFRgVGBgWFh4eGBsaGRogFx0YGxkcHykhIBonHxweLT0kJiwrLy4uFx82ODMxQyg5LisBCgoKDA0NFQ8NFSwlGx43LDc3Kyw3NSw3LDcrKzcrNysrMzIrKyw3KywuLDUrODg3Kzc3Kys4ODcrLi4rOCs4LP/AABEIAHwAXQMBIgACEQEDEQH/xAAbAAACAgMBAAAAAAAAAAAAAAAABgQFAgMHAf/EADsQAAIBAwIDBQUECQUBAAAAAAECAwAEERIhBTFBBhMiUXFhgZGhsTJCUpIVIzNicoKissEHJTRTsxT/xAAXAQEBAQEAAAAAAAAAAAAAAAAAAQQC/8QAGBEBAAMBAAAAAAAAAAAAAAAAAAECEQP/2gAMAwEAAhEDEQA/AO4UZryiqjKisc0ZqKqO2HE3trOe4jALonhzyBYhc49mc+6uO2HaqeMtMZpjIvjBMjFWxvoZCdOk8thtnau7XNusiNFIoZHUqynkQdiDXLOAdl7c3yRFWKK1ywUsSD3MiKmfMAMfWuL1tMxktPDrypFo6V3XVLaTUivjGpQceozWyiiu2YUUUUBRRRQY15XtYu4ALE4AGST0A61Ue17ikPjHaBBCt/eyTRW0jaYYodQdhgkSSMuG8QGQowAMZznbKO9haJLnh082thqWNmZ0I8pEc+AHzyD135UD2KQuAn/cFx/2XoP51OPpU8399L96GAdQimRvztpH9NRLfs8VYSC5mDhpG1AJnMmNX3cdB0qKeqKTo7K6kk7g3khixl/AokwTgKsi4xnB3xnA286o+03EeGWN0lnJbTGZ0RxNGfENbMgJkMgfVlT8aDptFL/CLqSKc2MzmQFDLBI32igIDI+Niy5G/UH2UwUBRRRQY1B49btJazxJ9p4ZFX1ZCB86nVqvZtEbyfhRm+AzVQi8Xht+IWNpCckaUk2JBTQNBBA6k6lwfInpipthZJEqxRKEUbAAbevrS/2JdRblxqd5HLuVBJLEDJJ5DfJ95pjhaTOVjX+eTH9oaoqwDqu2QPeKq+Jdp7SAEy3EYx0DBm+C5NUXavsCt/Kk8siRsq6Doi1FhnIyzMOW/TrVYn+kUHW4m9yoP8Gg6D2f4gkjLKhys0aSRnzAzkY9CDj1rdxnshaXUy3M8WuRVVQ2SMBSWA2PmT8apuGcEaCCO2SVWWMAKXjOoY5HKyDB9KnGW6A0lw4/dbS3zQ/3UTGrtJxFYr20kfaKJnSR87I0qYQN7OXplfOmHhvFoZ9XcSpJoOG0HODVHamEZWeIheYDrqTOdRZiMgnO+TVb2Pm1cQuCpBVoskruPDIQuCNsYJop7ooooCkv/UC8jfurQeNxLHNIv3RGrZOvpuM4Xrj2Uyce4mLaB5yNRUYVfxOx0qvvYgUlRWREMkcvilk1M7gHxOw57cscgOgAoLfpgbAbADYD0FbrXn7qjQyalV/xAN8RmpNrz91FS6KKMUQUUUUBSvJHI06XsEYLxyEusY0vIoyrIX1Ycg74K4JXmKZpDsfSqKzKhmyCxWRtsZAydW3Tr86Bz4dfJNGs0RyrDI8/IgjoQdiPMVJpV4XKILvu1DLFdq0gB5LOu7gfxLv6ofOmqgTe1d2JriG1jYHui80uNwrKAI1bp98nHPYV5rbqv5SMfPBqLaMsDNY3ELRvNcyFLgqCja2aRSHPJ8baT1zzrHjfGYLaV4HlyygN9nOM9G0jAx7tiKCRw/8AZqPIafgcf4rO4YjSFJXLYJHPGCefTlWSQhC6KcgOcHOchgGBz7QaxufuHycfMEf5oA2wPMsfV2+mcVg1jGdyin3VJoorSLVemoejMPoancOJMSFjk6Rk+dRxW/hg/VR556RRG6f7Jqls2JL6WX9o+QRkjBK+Y8qvEg7xxFq0jBZscyAQAB5b8z6edV99YpDIsA8YIyikAvnO4Hn556b5oNfHXZbeGdmXMNzC6jGCcsI23LH7jt8Kc6Wf0f3sUlqI1XIAk1HSTncAFQeePtdPb0idn+IsJp4LcvNEgiOHcs0cjatcWs5Jxhdids/AGm/sY50MUyLIjc1YZBrRw7gtvBGYIYY0jbOpVUYORg589qn0UHPeF2awT3dqmQiSoyKSTpV41woz08JqddDw/wA8f/oo+lbeP8JuUuXvLZI5lkRFkiZij5TOGRtxnB5Gq+PiIliZu7lRkcBkdckMjKxGVJzy6UFjRUdb6MnSJEz5EgN8DvUgCivGNSeHD9UmeekfSokxwpJ22POtlnfx6EXWrNpHhQ6m5fhXJoiVcLsGBIZdwQcEefu9lL/BeCy3CrxWKXN2JpdBmyUMSs0XdYGNIxk5HWpvEOJymQW1vbSSSsmvxkRoFzjUScnn0A+FMfZrhzW9rFA5BZF8RXlqJLHGemSaClTgF7M7Tz3bW7MoQR2oGkKN9zICS+TzGMUwcH4XHbRLBCMKvU7sxPNmPVj51NooCiiigxdsAk9BmufcADmBJQc95qlII5GRi5wRy59QadOPyFbWdhzEMh+CE0u8DtylvEEO3dodLfwjkenwNBg+ojBVD7Cxx/bVb2e7JWtw9138XjWfPgYqNLRowG2Ouatpg2SBpHxPy2+ta+BTdzfFWO1zEADyHeRZOPUof6DQVU3Z2C3vjFAgAFujkSZfdnYDBY7fZq4iZ1IwFXHtJ+WB9awtE764ubsEgGQRRkfhiGknyIL6/hVg8TEYLD107/XGfdQY8RBS7srjUTraS3Y9MSIZAAP4kFM1KfHIgsFvMclkurc5PPeTRgeQ3psoCiiigKxc4GRWVFBAmOsFW3UggjoQdiDSt+g7i2/4To8XSCYnw+yOUZIX2EHHyp2ZAeYrWYBQI7HiDnAtYUPVmudSj3BAT8qm8L7NEOLi6k7+Vc6ABpijzt4Fzu37x39KZniArWRQKv6HubXP/wAhWaHJIglYqy53ISXfb2MPfXv6VujsOHzav3pYwn5gScfy00gVsWMGgWLXg88zJLeuoVDqS3iJ0Bs5DO/N2HTYAUyrKR1reIB7a2LGByFARtkZNZUUUH//2Q=="/>
          <p:cNvSpPr>
            <a:spLocks noChangeAspect="1" noChangeArrowheads="1"/>
          </p:cNvSpPr>
          <p:nvPr/>
        </p:nvSpPr>
        <p:spPr bwMode="auto">
          <a:xfrm>
            <a:off x="155575" y="-108346"/>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fontAlgn="auto">
              <a:spcBef>
                <a:spcPts val="0"/>
              </a:spcBef>
              <a:spcAft>
                <a:spcPts val="0"/>
              </a:spcAft>
            </a:pPr>
            <a:endParaRPr lang="en-US" sz="1800">
              <a:solidFill>
                <a:srgbClr val="0C0C0C"/>
              </a:solidFill>
              <a:latin typeface="Calibri"/>
              <a:ea typeface="+mn-ea"/>
            </a:endParaRPr>
          </a:p>
        </p:txBody>
      </p:sp>
      <p:sp>
        <p:nvSpPr>
          <p:cNvPr id="14" name="AutoShape 4" descr="data:image/jpeg;base64,/9j/4AAQSkZJRgABAQAAAQABAAD/2wCEAAkGBxQTEhUPERQUFRUWFRgVGBgWFh4eGBsaGRogFx0YGxkcHykhIBonHxweLT0kJiwrLy4uFx82ODMxQyg5LisBCgoKDA0NFQ8NFSwlGx43LDc3Kyw3NSw3LDcrKzcrNysrMzIrKyw3KywuLDUrODg3Kzc3Kys4ODcrLi4rOCs4LP/AABEIAHwAXQMBIgACEQEDEQH/xAAbAAACAgMBAAAAAAAAAAAAAAAABgQFAgMHAf/EADsQAAIBAwIDBQUECQUBAAAAAAECAwAEERIhBTFBBhMiUXFhgZGhsTJCUpIVIzNicoKissEHJTRTsxT/xAAXAQEBAQEAAAAAAAAAAAAAAAAAAQQC/8QAGBEBAAMBAAAAAAAAAAAAAAAAAAECEQP/2gAMAwEAAhEDEQA/AO4UZryiqjKisc0ZqKqO2HE3trOe4jALonhzyBYhc49mc+6uO2HaqeMtMZpjIvjBMjFWxvoZCdOk8thtnau7XNusiNFIoZHUqynkQdiDXLOAdl7c3yRFWKK1ywUsSD3MiKmfMAMfWuL1tMxktPDrypFo6V3XVLaTUivjGpQceozWyiiu2YUUUUBRRRQY15XtYu4ALE4AGST0A61Ue17ikPjHaBBCt/eyTRW0jaYYodQdhgkSSMuG8QGQowAMZznbKO9haJLnh082thqWNmZ0I8pEc+AHzyD135UD2KQuAn/cFx/2XoP51OPpU8399L96GAdQimRvztpH9NRLfs8VYSC5mDhpG1AJnMmNX3cdB0qKeqKTo7K6kk7g3khixl/AokwTgKsi4xnB3xnA286o+03EeGWN0lnJbTGZ0RxNGfENbMgJkMgfVlT8aDptFL/CLqSKc2MzmQFDLBI32igIDI+Niy5G/UH2UwUBRRRQY1B49btJazxJ9p4ZFX1ZCB86nVqvZtEbyfhRm+AzVQi8Xht+IWNpCckaUk2JBTQNBBA6k6lwfInpipthZJEqxRKEUbAAbevrS/2JdRblxqd5HLuVBJLEDJJ5DfJ95pjhaTOVjX+eTH9oaoqwDqu2QPeKq+Jdp7SAEy3EYx0DBm+C5NUXavsCt/Kk8siRsq6Doi1FhnIyzMOW/TrVYn+kUHW4m9yoP8Gg6D2f4gkjLKhys0aSRnzAzkY9CDj1rdxnshaXUy3M8WuRVVQ2SMBSWA2PmT8apuGcEaCCO2SVWWMAKXjOoY5HKyDB9KnGW6A0lw4/dbS3zQ/3UTGrtJxFYr20kfaKJnSR87I0qYQN7OXplfOmHhvFoZ9XcSpJoOG0HODVHamEZWeIheYDrqTOdRZiMgnO+TVb2Pm1cQuCpBVoskruPDIQuCNsYJop7ooooCkv/UC8jfurQeNxLHNIv3RGrZOvpuM4Xrj2Uyce4mLaB5yNRUYVfxOx0qvvYgUlRWREMkcvilk1M7gHxOw57cscgOgAoLfpgbAbADYD0FbrXn7qjQyalV/xAN8RmpNrz91FS6KKMUQUUUUBSvJHI06XsEYLxyEusY0vIoyrIX1Ycg74K4JXmKZpDsfSqKzKhmyCxWRtsZAydW3Tr86Bz4dfJNGs0RyrDI8/IgjoQdiPMVJpV4XKILvu1DLFdq0gB5LOu7gfxLv6ofOmqgTe1d2JriG1jYHui80uNwrKAI1bp98nHPYV5rbqv5SMfPBqLaMsDNY3ELRvNcyFLgqCja2aRSHPJ8baT1zzrHjfGYLaV4HlyygN9nOM9G0jAx7tiKCRw/8AZqPIafgcf4rO4YjSFJXLYJHPGCefTlWSQhC6KcgOcHOchgGBz7QaxufuHycfMEf5oA2wPMsfV2+mcVg1jGdyin3VJoorSLVemoejMPoancOJMSFjk6Rk+dRxW/hg/VR556RRG6f7Jqls2JL6WX9o+QRkjBK+Y8qvEg7xxFq0jBZscyAQAB5b8z6edV99YpDIsA8YIyikAvnO4Hn556b5oNfHXZbeGdmXMNzC6jGCcsI23LH7jt8Kc6Wf0f3sUlqI1XIAk1HSTncAFQeePtdPb0idn+IsJp4LcvNEgiOHcs0cjatcWs5Jxhdids/AGm/sY50MUyLIjc1YZBrRw7gtvBGYIYY0jbOpVUYORg589qn0UHPeF2awT3dqmQiSoyKSTpV41woz08JqddDw/wA8f/oo+lbeP8JuUuXvLZI5lkRFkiZij5TOGRtxnB5Gq+PiIliZu7lRkcBkdckMjKxGVJzy6UFjRUdb6MnSJEz5EgN8DvUgCivGNSeHD9UmeekfSokxwpJ22POtlnfx6EXWrNpHhQ6m5fhXJoiVcLsGBIZdwQcEefu9lL/BeCy3CrxWKXN2JpdBmyUMSs0XdYGNIxk5HWpvEOJymQW1vbSSSsmvxkRoFzjUScnn0A+FMfZrhzW9rFA5BZF8RXlqJLHGemSaClTgF7M7Tz3bW7MoQR2oGkKN9zICS+TzGMUwcH4XHbRLBCMKvU7sxPNmPVj51NooCiiigxdsAk9BmufcADmBJQc95qlII5GRi5wRy59QadOPyFbWdhzEMh+CE0u8DtylvEEO3dodLfwjkenwNBg+ojBVD7Cxx/bVb2e7JWtw9138XjWfPgYqNLRowG2Ouatpg2SBpHxPy2+ta+BTdzfFWO1zEADyHeRZOPUof6DQVU3Z2C3vjFAgAFujkSZfdnYDBY7fZq4iZ1IwFXHtJ+WB9awtE764ubsEgGQRRkfhiGknyIL6/hVg8TEYLD107/XGfdQY8RBS7srjUTraS3Y9MSIZAAP4kFM1KfHIgsFvMclkurc5PPeTRgeQ3psoCiiigKxc4GRWVFBAmOsFW3UggjoQdiDSt+g7i2/4To8XSCYnw+yOUZIX2EHHyp2ZAeYrWYBQI7HiDnAtYUPVmudSj3BAT8qm8L7NEOLi6k7+Vc6ABpijzt4Fzu37x39KZniArWRQKv6HubXP/wAhWaHJIglYqy53ISXfb2MPfXv6VujsOHzav3pYwn5gScfy00gVsWMGgWLXg88zJLeuoVDqS3iJ0Bs5DO/N2HTYAUyrKR1reIB7a2LGByFARtkZNZUUUH//2Q=="/>
          <p:cNvSpPr>
            <a:spLocks noChangeAspect="1" noChangeArrowheads="1"/>
          </p:cNvSpPr>
          <p:nvPr/>
        </p:nvSpPr>
        <p:spPr bwMode="auto">
          <a:xfrm>
            <a:off x="155577" y="-531018"/>
            <a:ext cx="1114425" cy="11072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fontAlgn="auto">
              <a:spcBef>
                <a:spcPts val="0"/>
              </a:spcBef>
              <a:spcAft>
                <a:spcPts val="0"/>
              </a:spcAft>
            </a:pPr>
            <a:endParaRPr lang="en-US" sz="1800">
              <a:solidFill>
                <a:srgbClr val="0C0C0C"/>
              </a:solidFill>
              <a:latin typeface="Calibri"/>
              <a:ea typeface="+mn-ea"/>
            </a:endParaRPr>
          </a:p>
        </p:txBody>
      </p:sp>
      <p:pic>
        <p:nvPicPr>
          <p:cNvPr id="2056" name="Picture 8" descr="http://influencepeople.com.au/wp-content/uploads/2014/05/robo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740" y="2881501"/>
            <a:ext cx="1477839" cy="16643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activserveurs.com/wp-content/uploads/2014/03/internet-surf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429" y="2656583"/>
            <a:ext cx="2657127" cy="144670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6572443" y="1668113"/>
            <a:ext cx="2388388" cy="1077218"/>
          </a:xfrm>
          <a:prstGeom prst="rect">
            <a:avLst/>
          </a:prstGeom>
          <a:solidFill>
            <a:schemeClr val="accent2"/>
          </a:solidFill>
        </p:spPr>
        <p:txBody>
          <a:bodyPr wrap="square">
            <a:spAutoFit/>
          </a:bodyPr>
          <a:lstStyle/>
          <a:p>
            <a:pPr defTabSz="457200" fontAlgn="auto">
              <a:spcBef>
                <a:spcPts val="0"/>
              </a:spcBef>
              <a:spcAft>
                <a:spcPts val="0"/>
              </a:spcAft>
            </a:pPr>
            <a:r>
              <a:rPr lang="en-US" sz="1600" dirty="0" smtClean="0">
                <a:solidFill>
                  <a:prstClr val="white"/>
                </a:solidFill>
                <a:latin typeface="+mn-lt"/>
                <a:ea typeface="+mn-ea"/>
              </a:rPr>
              <a:t>The </a:t>
            </a:r>
            <a:r>
              <a:rPr lang="en-US" sz="1600" dirty="0">
                <a:solidFill>
                  <a:prstClr val="white"/>
                </a:solidFill>
                <a:latin typeface="+mn-lt"/>
                <a:ea typeface="+mn-ea"/>
              </a:rPr>
              <a:t>Google </a:t>
            </a:r>
            <a:r>
              <a:rPr lang="en-US" sz="1600" dirty="0" smtClean="0">
                <a:solidFill>
                  <a:prstClr val="white"/>
                </a:solidFill>
                <a:latin typeface="+mn-lt"/>
                <a:ea typeface="+mn-ea"/>
              </a:rPr>
              <a:t>bot reads </a:t>
            </a:r>
            <a:r>
              <a:rPr lang="en-US" sz="1600" dirty="0">
                <a:solidFill>
                  <a:prstClr val="white"/>
                </a:solidFill>
                <a:latin typeface="+mn-lt"/>
                <a:ea typeface="+mn-ea"/>
              </a:rPr>
              <a:t>the same </a:t>
            </a:r>
            <a:r>
              <a:rPr lang="en-US" sz="1600" dirty="0" smtClean="0">
                <a:solidFill>
                  <a:prstClr val="white"/>
                </a:solidFill>
                <a:latin typeface="+mn-lt"/>
                <a:ea typeface="+mn-ea"/>
              </a:rPr>
              <a:t>content in HTML  injected via </a:t>
            </a:r>
            <a:r>
              <a:rPr lang="en-US" sz="1600" dirty="0">
                <a:solidFill>
                  <a:prstClr val="white"/>
                </a:solidFill>
                <a:latin typeface="+mn-lt"/>
                <a:ea typeface="+mn-ea"/>
              </a:rPr>
              <a:t>Bazaarvoice </a:t>
            </a:r>
            <a:r>
              <a:rPr lang="en-US" sz="1600" dirty="0" smtClean="0">
                <a:solidFill>
                  <a:prstClr val="white"/>
                </a:solidFill>
                <a:latin typeface="+mn-lt"/>
                <a:ea typeface="+mn-ea"/>
              </a:rPr>
              <a:t>SEO</a:t>
            </a:r>
            <a:endParaRPr lang="en-US" sz="1600" dirty="0">
              <a:solidFill>
                <a:prstClr val="white"/>
              </a:solidFill>
              <a:latin typeface="+mn-lt"/>
              <a:ea typeface="+mn-ea"/>
            </a:endParaRPr>
          </a:p>
        </p:txBody>
      </p:sp>
      <p:sp>
        <p:nvSpPr>
          <p:cNvPr id="34" name="Rectangle 33"/>
          <p:cNvSpPr/>
          <p:nvPr/>
        </p:nvSpPr>
        <p:spPr>
          <a:xfrm>
            <a:off x="2132330" y="4594645"/>
            <a:ext cx="5305425" cy="523220"/>
          </a:xfrm>
          <a:prstGeom prst="rect">
            <a:avLst/>
          </a:prstGeom>
          <a:solidFill>
            <a:schemeClr val="accent5"/>
          </a:solidFill>
        </p:spPr>
        <p:txBody>
          <a:bodyPr wrap="square">
            <a:spAutoFit/>
          </a:bodyPr>
          <a:lstStyle/>
          <a:p>
            <a:pPr algn="ctr" defTabSz="457200" fontAlgn="auto">
              <a:spcBef>
                <a:spcPts val="0"/>
              </a:spcBef>
              <a:spcAft>
                <a:spcPts val="0"/>
              </a:spcAft>
            </a:pPr>
            <a:r>
              <a:rPr lang="en-US" sz="1400" dirty="0" smtClean="0">
                <a:solidFill>
                  <a:prstClr val="white"/>
                </a:solidFill>
                <a:latin typeface="+mn-lt"/>
                <a:ea typeface="+mn-ea"/>
              </a:rPr>
              <a:t>We </a:t>
            </a:r>
            <a:r>
              <a:rPr lang="en-US" sz="1400" dirty="0">
                <a:solidFill>
                  <a:prstClr val="white"/>
                </a:solidFill>
                <a:latin typeface="+mn-lt"/>
                <a:ea typeface="+mn-ea"/>
              </a:rPr>
              <a:t>present the same content to users and to Google, each in a format appropriate to them</a:t>
            </a:r>
          </a:p>
        </p:txBody>
      </p:sp>
      <p:sp>
        <p:nvSpPr>
          <p:cNvPr id="37" name="Rectangle 36"/>
          <p:cNvSpPr/>
          <p:nvPr/>
        </p:nvSpPr>
        <p:spPr>
          <a:xfrm>
            <a:off x="132877" y="1678075"/>
            <a:ext cx="2652712" cy="830997"/>
          </a:xfrm>
          <a:prstGeom prst="rect">
            <a:avLst/>
          </a:prstGeom>
          <a:solidFill>
            <a:schemeClr val="bg2"/>
          </a:solidFill>
        </p:spPr>
        <p:txBody>
          <a:bodyPr wrap="square">
            <a:spAutoFit/>
          </a:bodyPr>
          <a:lstStyle/>
          <a:p>
            <a:pPr defTabSz="457200" fontAlgn="auto">
              <a:spcBef>
                <a:spcPts val="0"/>
              </a:spcBef>
              <a:spcAft>
                <a:spcPts val="0"/>
              </a:spcAft>
            </a:pPr>
            <a:r>
              <a:rPr lang="en-US" sz="1600" dirty="0" smtClean="0">
                <a:solidFill>
                  <a:prstClr val="white"/>
                </a:solidFill>
                <a:latin typeface="+mn-lt"/>
                <a:ea typeface="+mn-ea"/>
              </a:rPr>
              <a:t>Customers </a:t>
            </a:r>
            <a:r>
              <a:rPr lang="en-US" sz="1600" dirty="0">
                <a:solidFill>
                  <a:prstClr val="white"/>
                </a:solidFill>
                <a:latin typeface="+mn-lt"/>
                <a:ea typeface="+mn-ea"/>
              </a:rPr>
              <a:t>interact with the </a:t>
            </a:r>
            <a:r>
              <a:rPr lang="en-US" sz="1600" dirty="0" smtClean="0">
                <a:solidFill>
                  <a:prstClr val="white"/>
                </a:solidFill>
                <a:latin typeface="+mn-lt"/>
                <a:ea typeface="+mn-ea"/>
              </a:rPr>
              <a:t>JavaScript content </a:t>
            </a:r>
            <a:r>
              <a:rPr lang="en-US" sz="1600" dirty="0">
                <a:solidFill>
                  <a:prstClr val="white"/>
                </a:solidFill>
                <a:latin typeface="+mn-lt"/>
                <a:ea typeface="+mn-ea"/>
              </a:rPr>
              <a:t>and </a:t>
            </a:r>
            <a:r>
              <a:rPr lang="en-US" sz="1600" dirty="0" smtClean="0">
                <a:solidFill>
                  <a:prstClr val="white"/>
                </a:solidFill>
                <a:latin typeface="+mn-lt"/>
                <a:ea typeface="+mn-ea"/>
              </a:rPr>
              <a:t>features</a:t>
            </a:r>
            <a:endParaRPr lang="en-US" sz="1600" dirty="0">
              <a:solidFill>
                <a:prstClr val="white"/>
              </a:solidFill>
              <a:latin typeface="+mn-lt"/>
              <a:ea typeface="+mn-ea"/>
            </a:endParaRPr>
          </a:p>
        </p:txBody>
      </p:sp>
      <p:sp>
        <p:nvSpPr>
          <p:cNvPr id="38" name="Title 1"/>
          <p:cNvSpPr>
            <a:spLocks noGrp="1"/>
          </p:cNvSpPr>
          <p:nvPr>
            <p:ph type="title"/>
          </p:nvPr>
        </p:nvSpPr>
        <p:spPr>
          <a:xfrm>
            <a:off x="624423" y="113232"/>
            <a:ext cx="8680450" cy="857250"/>
          </a:xfrm>
        </p:spPr>
        <p:txBody>
          <a:bodyPr anchor="t">
            <a:normAutofit/>
          </a:bodyPr>
          <a:lstStyle/>
          <a:p>
            <a:r>
              <a:rPr lang="en-US" dirty="0" smtClean="0">
                <a:solidFill>
                  <a:srgbClr val="A32E00"/>
                </a:solidFill>
              </a:rPr>
              <a:t>Keywords</a:t>
            </a:r>
            <a:r>
              <a:rPr lang="en-US" dirty="0" smtClean="0"/>
              <a:t> – How We Do It</a:t>
            </a:r>
            <a:br>
              <a:rPr lang="en-US" dirty="0" smtClean="0"/>
            </a:br>
            <a:r>
              <a:rPr lang="en-US" sz="2000" b="0" i="1" dirty="0" smtClean="0"/>
              <a:t>Search engines don’t see what users see (applies to Hosted Display)</a:t>
            </a:r>
            <a:endParaRPr lang="en-US" sz="2000" b="0" i="1" dirty="0"/>
          </a:p>
        </p:txBody>
      </p:sp>
      <p:sp>
        <p:nvSpPr>
          <p:cNvPr id="39" name="Rectangle 38"/>
          <p:cNvSpPr/>
          <p:nvPr/>
        </p:nvSpPr>
        <p:spPr>
          <a:xfrm>
            <a:off x="8584794" y="154763"/>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grpSp>
        <p:nvGrpSpPr>
          <p:cNvPr id="47" name="Group 46"/>
          <p:cNvGrpSpPr/>
          <p:nvPr/>
        </p:nvGrpSpPr>
        <p:grpSpPr>
          <a:xfrm>
            <a:off x="151411" y="182176"/>
            <a:ext cx="379693" cy="408478"/>
            <a:chOff x="136255" y="721862"/>
            <a:chExt cx="379693" cy="408478"/>
          </a:xfrm>
        </p:grpSpPr>
        <p:sp>
          <p:nvSpPr>
            <p:cNvPr id="48" name="Oval 47"/>
            <p:cNvSpPr/>
            <p:nvPr/>
          </p:nvSpPr>
          <p:spPr>
            <a:xfrm>
              <a:off x="136255" y="732964"/>
              <a:ext cx="379693" cy="397376"/>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flipH="1">
              <a:off x="171982" y="721862"/>
              <a:ext cx="332845" cy="400110"/>
            </a:xfrm>
            <a:prstGeom prst="rect">
              <a:avLst/>
            </a:prstGeom>
            <a:noFill/>
          </p:spPr>
          <p:txBody>
            <a:bodyPr wrap="square" rtlCol="0">
              <a:spAutoFit/>
            </a:bodyPr>
            <a:lstStyle/>
            <a:p>
              <a:r>
                <a:rPr lang="en-US" sz="2000" dirty="0" smtClean="0">
                  <a:solidFill>
                    <a:schemeClr val="bg1"/>
                  </a:solidFill>
                  <a:latin typeface="Rockwell"/>
                  <a:cs typeface="Rockwell"/>
                </a:rPr>
                <a:t>3</a:t>
              </a:r>
              <a:endParaRPr lang="en-US" sz="2000" dirty="0">
                <a:solidFill>
                  <a:schemeClr val="bg1"/>
                </a:solidFill>
                <a:latin typeface="Rockwell"/>
                <a:cs typeface="Rockwell"/>
              </a:endParaRPr>
            </a:p>
          </p:txBody>
        </p:sp>
      </p:grpSp>
      <p:sp>
        <p:nvSpPr>
          <p:cNvPr id="52" name="Down Arrow 51"/>
          <p:cNvSpPr/>
          <p:nvPr/>
        </p:nvSpPr>
        <p:spPr bwMode="auto">
          <a:xfrm rot="5400000">
            <a:off x="2964654" y="3414039"/>
            <a:ext cx="199900" cy="572483"/>
          </a:xfrm>
          <a:prstGeom prst="downArrow">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C0C0C"/>
              </a:solidFill>
              <a:latin typeface="Arial" charset="0"/>
            </a:endParaRPr>
          </a:p>
        </p:txBody>
      </p:sp>
      <p:sp>
        <p:nvSpPr>
          <p:cNvPr id="54" name="Down Arrow 53"/>
          <p:cNvSpPr/>
          <p:nvPr/>
        </p:nvSpPr>
        <p:spPr bwMode="auto">
          <a:xfrm rot="16200000">
            <a:off x="6355426" y="3293382"/>
            <a:ext cx="232627" cy="849350"/>
          </a:xfrm>
          <a:prstGeom prst="downArrow">
            <a:avLst/>
          </a:prstGeom>
          <a:solidFill>
            <a:schemeClr val="accent6">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mtClean="0">
              <a:solidFill>
                <a:srgbClr val="0C0C0C"/>
              </a:solidFill>
              <a:latin typeface="Arial" charset="0"/>
            </a:endParaRPr>
          </a:p>
        </p:txBody>
      </p:sp>
      <p:pic>
        <p:nvPicPr>
          <p:cNvPr id="6" name="Picture 5"/>
          <p:cNvPicPr>
            <a:picLocks noChangeAspect="1"/>
          </p:cNvPicPr>
          <p:nvPr/>
        </p:nvPicPr>
        <p:blipFill rotWithShape="1">
          <a:blip r:embed="rId6"/>
          <a:srcRect t="2891" b="-1"/>
          <a:stretch/>
        </p:blipFill>
        <p:spPr>
          <a:xfrm>
            <a:off x="3413365" y="3165230"/>
            <a:ext cx="2617375" cy="1333500"/>
          </a:xfrm>
          <a:prstGeom prst="rect">
            <a:avLst/>
          </a:prstGeom>
        </p:spPr>
      </p:pic>
    </p:spTree>
    <p:extLst>
      <p:ext uri="{BB962C8B-B14F-4D97-AF65-F5344CB8AC3E}">
        <p14:creationId xmlns:p14="http://schemas.microsoft.com/office/powerpoint/2010/main" val="42378414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1000"/>
                                        <p:tgtEl>
                                          <p:spTgt spid="5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10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2058"/>
                                        </p:tgtEl>
                                        <p:attrNameLst>
                                          <p:attrName>style.visibility</p:attrName>
                                        </p:attrNameLst>
                                      </p:cBhvr>
                                      <p:to>
                                        <p:strVal val="visible"/>
                                      </p:to>
                                    </p:set>
                                    <p:animEffect transition="in" filter="fade">
                                      <p:cBhvr>
                                        <p:cTn id="24" dur="1000"/>
                                        <p:tgtEl>
                                          <p:spTgt spid="205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1000"/>
                                        <p:tgtEl>
                                          <p:spTgt spid="5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animEffect transition="in" filter="fade">
                                      <p:cBhvr>
                                        <p:cTn id="35" dur="1000"/>
                                        <p:tgtEl>
                                          <p:spTgt spid="2056"/>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animBg="1"/>
      <p:bldP spid="37" grpId="0" animBg="1"/>
      <p:bldP spid="52" grpId="0" animBg="1"/>
      <p:bldP spid="5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897036" y="1109806"/>
            <a:ext cx="7298685" cy="595743"/>
          </a:xfrm>
          <a:prstGeom prst="rect">
            <a:avLst/>
          </a:prstGeom>
          <a:solidFill>
            <a:srgbClr val="FFFFFF"/>
          </a:solidFill>
        </p:spPr>
        <p:txBody>
          <a:bodyPr>
            <a:noAutofit/>
          </a:bodyPr>
          <a:lstStyle>
            <a:lvl1pPr marL="114300" indent="-114300" algn="l" rtl="0" eaLnBrk="1" fontAlgn="base" hangingPunct="1">
              <a:spcBef>
                <a:spcPct val="0"/>
              </a:spcBef>
              <a:spcAft>
                <a:spcPts val="1200"/>
              </a:spcAft>
              <a:buClr>
                <a:srgbClr val="00AB8E"/>
              </a:buClr>
              <a:buFont typeface="Arial"/>
              <a:buChar char="•"/>
              <a:defRPr sz="1800" b="0" kern="1200">
                <a:solidFill>
                  <a:schemeClr val="tx2"/>
                </a:solidFill>
                <a:latin typeface="Verdana" pitchFamily="34" charset="0"/>
                <a:ea typeface="Verdana" pitchFamily="34" charset="0"/>
                <a:cs typeface="Verdana" pitchFamily="34" charset="0"/>
              </a:defRPr>
            </a:lvl1pPr>
            <a:lvl2pPr marL="400050" indent="-114300" algn="l" rtl="0" eaLnBrk="1" fontAlgn="base" hangingPunct="1">
              <a:spcBef>
                <a:spcPct val="0"/>
              </a:spcBef>
              <a:spcAft>
                <a:spcPts val="1200"/>
              </a:spcAft>
              <a:buClr>
                <a:srgbClr val="00AB8E"/>
              </a:buClr>
              <a:buFont typeface="Arial"/>
              <a:buChar char="•"/>
              <a:defRPr sz="1600" b="0" kern="1200">
                <a:solidFill>
                  <a:schemeClr val="tx2"/>
                </a:solidFill>
                <a:latin typeface="Verdana" pitchFamily="34" charset="0"/>
                <a:ea typeface="Verdana" pitchFamily="34" charset="0"/>
                <a:cs typeface="Verdana" pitchFamily="34" charset="0"/>
              </a:defRPr>
            </a:lvl2pPr>
            <a:lvl3pPr marL="571500" indent="-114300" algn="l" rtl="0" eaLnBrk="1" fontAlgn="base" hangingPunct="1">
              <a:spcBef>
                <a:spcPct val="0"/>
              </a:spcBef>
              <a:spcAft>
                <a:spcPts val="1200"/>
              </a:spcAft>
              <a:buClr>
                <a:srgbClr val="00AB8E"/>
              </a:buClr>
              <a:buFont typeface="Arial"/>
              <a:buChar char="•"/>
              <a:defRPr sz="1400" b="0" kern="1200" baseline="0">
                <a:solidFill>
                  <a:schemeClr val="tx2"/>
                </a:solidFill>
                <a:latin typeface="Verdana" pitchFamily="34" charset="0"/>
                <a:ea typeface="Verdana" pitchFamily="34" charset="0"/>
                <a:cs typeface="Verdana" pitchFamily="34" charset="0"/>
              </a:defRPr>
            </a:lvl3pPr>
            <a:lvl4pPr marL="800100" indent="-114300" algn="l" rtl="0" eaLnBrk="1" fontAlgn="base" hangingPunct="1">
              <a:spcBef>
                <a:spcPct val="0"/>
              </a:spcBef>
              <a:spcAft>
                <a:spcPts val="1200"/>
              </a:spcAft>
              <a:buClr>
                <a:schemeClr val="bg2"/>
              </a:buClr>
              <a:buFont typeface="Arial"/>
              <a:buChar char="•"/>
              <a:defRPr sz="1200" b="0" kern="1200">
                <a:solidFill>
                  <a:schemeClr val="tx2"/>
                </a:solidFill>
                <a:latin typeface="Verdana" pitchFamily="34" charset="0"/>
                <a:ea typeface="Verdana" pitchFamily="34" charset="0"/>
                <a:cs typeface="Verdana" pitchFamily="34" charset="0"/>
              </a:defRPr>
            </a:lvl4pPr>
            <a:lvl5pPr marL="1028700" indent="-114300" algn="l" rtl="0" eaLnBrk="1" fontAlgn="base" hangingPunct="1">
              <a:spcBef>
                <a:spcPct val="0"/>
              </a:spcBef>
              <a:spcAft>
                <a:spcPts val="1200"/>
              </a:spcAft>
              <a:buClr>
                <a:schemeClr val="bg2"/>
              </a:buClr>
              <a:buFont typeface="Arial"/>
              <a:buChar char="•"/>
              <a:defRPr sz="1000" b="0" kern="1200" baseline="0">
                <a:solidFill>
                  <a:schemeClr val="tx2"/>
                </a:solidFill>
                <a:latin typeface="Verdana" pitchFamily="34" charset="0"/>
                <a:ea typeface="Verdana" pitchFamily="34" charset="0"/>
                <a:cs typeface="Verdana"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0">
              <a:lnSpc>
                <a:spcPct val="120000"/>
              </a:lnSpc>
              <a:buNone/>
            </a:pPr>
            <a:r>
              <a:rPr lang="en-US" sz="1400" b="1" dirty="0">
                <a:latin typeface="+mj-lt"/>
              </a:rPr>
              <a:t>Importance of Rank in Search Results </a:t>
            </a:r>
            <a:r>
              <a:rPr lang="en-US" sz="1400" b="1" dirty="0" smtClean="0">
                <a:latin typeface="+mj-lt"/>
              </a:rPr>
              <a:t>Page – </a:t>
            </a:r>
            <a:br>
              <a:rPr lang="en-US" sz="1400" b="1" dirty="0" smtClean="0">
                <a:latin typeface="+mj-lt"/>
              </a:rPr>
            </a:br>
            <a:r>
              <a:rPr lang="en-US" sz="1400" b="1" dirty="0" smtClean="0">
                <a:latin typeface="+mj-lt"/>
              </a:rPr>
              <a:t>but we also help increase</a:t>
            </a:r>
            <a:r>
              <a:rPr lang="en-US" sz="1400" b="1" dirty="0" smtClean="0">
                <a:solidFill>
                  <a:srgbClr val="A32E00"/>
                </a:solidFill>
                <a:latin typeface="+mj-lt"/>
              </a:rPr>
              <a:t> performance </a:t>
            </a:r>
            <a:r>
              <a:rPr lang="en-US" sz="1400" b="1" dirty="0" smtClean="0">
                <a:latin typeface="+mj-lt"/>
              </a:rPr>
              <a:t>within a given position</a:t>
            </a:r>
            <a:endParaRPr lang="en-US" sz="1400" b="1" dirty="0">
              <a:latin typeface="+mj-lt"/>
            </a:endParaRPr>
          </a:p>
        </p:txBody>
      </p:sp>
      <p:graphicFrame>
        <p:nvGraphicFramePr>
          <p:cNvPr id="6" name="Chart 5"/>
          <p:cNvGraphicFramePr/>
          <p:nvPr>
            <p:extLst>
              <p:ext uri="{D42A27DB-BD31-4B8C-83A1-F6EECF244321}">
                <p14:modId xmlns:p14="http://schemas.microsoft.com/office/powerpoint/2010/main" val="2837743496"/>
              </p:ext>
            </p:extLst>
          </p:nvPr>
        </p:nvGraphicFramePr>
        <p:xfrm>
          <a:off x="764999" y="1806630"/>
          <a:ext cx="6581881" cy="3435915"/>
        </p:xfrm>
        <a:graphic>
          <a:graphicData uri="http://schemas.openxmlformats.org/drawingml/2006/chart">
            <c:chart xmlns:c="http://schemas.openxmlformats.org/drawingml/2006/chart" xmlns:r="http://schemas.openxmlformats.org/officeDocument/2006/relationships" r:id="rId3"/>
          </a:graphicData>
        </a:graphic>
      </p:graphicFrame>
      <p:sp>
        <p:nvSpPr>
          <p:cNvPr id="2" name="Up Arrow 1"/>
          <p:cNvSpPr/>
          <p:nvPr/>
        </p:nvSpPr>
        <p:spPr>
          <a:xfrm>
            <a:off x="6110061" y="2111125"/>
            <a:ext cx="817043" cy="1323343"/>
          </a:xfrm>
          <a:prstGeom prst="upArrow">
            <a:avLst/>
          </a:prstGeom>
          <a:solidFill>
            <a:schemeClr val="accent6">
              <a:lumMod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6985940" y="2342043"/>
            <a:ext cx="2158060" cy="968082"/>
          </a:xfrm>
          <a:prstGeom prst="rect">
            <a:avLst/>
          </a:prstGeom>
          <a:solidFill>
            <a:srgbClr val="1C53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Rich snippet stars will increase CTR within a given rank position</a:t>
            </a:r>
          </a:p>
        </p:txBody>
      </p:sp>
      <p:sp>
        <p:nvSpPr>
          <p:cNvPr id="14" name="Rectangle 13"/>
          <p:cNvSpPr/>
          <p:nvPr/>
        </p:nvSpPr>
        <p:spPr>
          <a:xfrm>
            <a:off x="3022356" y="2840821"/>
            <a:ext cx="1842956" cy="441245"/>
          </a:xfrm>
          <a:prstGeom prst="rect">
            <a:avLst/>
          </a:prstGeom>
          <a:solidFill>
            <a:srgbClr val="37A6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+30-78% </a:t>
            </a:r>
            <a:r>
              <a:rPr lang="en-US" dirty="0"/>
              <a:t>intent to click for links </a:t>
            </a:r>
            <a:r>
              <a:rPr lang="en-US" dirty="0" smtClean="0"/>
              <a:t>in middle of first </a:t>
            </a:r>
            <a:r>
              <a:rPr lang="en-US" dirty="0"/>
              <a:t>page of </a:t>
            </a:r>
            <a:r>
              <a:rPr lang="en-US" dirty="0" smtClean="0"/>
              <a:t>results when stars added</a:t>
            </a:r>
            <a:endParaRPr lang="en-US" dirty="0">
              <a:sym typeface="Wingdings"/>
            </a:endParaRPr>
          </a:p>
        </p:txBody>
      </p:sp>
      <p:sp>
        <p:nvSpPr>
          <p:cNvPr id="15" name="Rectangle 14"/>
          <p:cNvSpPr/>
          <p:nvPr/>
        </p:nvSpPr>
        <p:spPr>
          <a:xfrm>
            <a:off x="4142772" y="3641571"/>
            <a:ext cx="1842956" cy="441245"/>
          </a:xfrm>
          <a:prstGeom prst="rect">
            <a:avLst/>
          </a:prstGeom>
          <a:solidFill>
            <a:srgbClr val="37A6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+55-79% </a:t>
            </a:r>
            <a:r>
              <a:rPr lang="en-US" dirty="0" smtClean="0"/>
              <a:t>intent to click for links lower on first page of results when stars added</a:t>
            </a:r>
            <a:endParaRPr lang="en-US" dirty="0" smtClean="0">
              <a:sym typeface="Wingdings"/>
            </a:endParaRPr>
          </a:p>
        </p:txBody>
      </p:sp>
      <p:sp>
        <p:nvSpPr>
          <p:cNvPr id="16" name="Rectangle 15"/>
          <p:cNvSpPr/>
          <p:nvPr/>
        </p:nvSpPr>
        <p:spPr>
          <a:xfrm>
            <a:off x="2526450" y="1936323"/>
            <a:ext cx="1842956" cy="441245"/>
          </a:xfrm>
          <a:prstGeom prst="rect">
            <a:avLst/>
          </a:prstGeom>
          <a:solidFill>
            <a:srgbClr val="37A69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t>+7% </a:t>
            </a:r>
            <a:r>
              <a:rPr lang="en-US" dirty="0" smtClean="0"/>
              <a:t>intent to click for the top link when rich snippet stars were added</a:t>
            </a:r>
            <a:endParaRPr lang="en-US" dirty="0" smtClean="0">
              <a:sym typeface="Wingdings"/>
            </a:endParaRPr>
          </a:p>
        </p:txBody>
      </p:sp>
      <p:sp>
        <p:nvSpPr>
          <p:cNvPr id="5" name="Up Arrow 4"/>
          <p:cNvSpPr/>
          <p:nvPr/>
        </p:nvSpPr>
        <p:spPr>
          <a:xfrm>
            <a:off x="2282393" y="1977902"/>
            <a:ext cx="150974" cy="248682"/>
          </a:xfrm>
          <a:prstGeom prst="up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7" name="Up Arrow 16"/>
          <p:cNvSpPr/>
          <p:nvPr/>
        </p:nvSpPr>
        <p:spPr>
          <a:xfrm>
            <a:off x="2701219" y="2945986"/>
            <a:ext cx="176193" cy="303386"/>
          </a:xfrm>
          <a:prstGeom prst="up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Up Arrow 17"/>
          <p:cNvSpPr/>
          <p:nvPr/>
        </p:nvSpPr>
        <p:spPr>
          <a:xfrm>
            <a:off x="3661782" y="3727557"/>
            <a:ext cx="174768" cy="278157"/>
          </a:xfrm>
          <a:prstGeom prst="upArrow">
            <a:avLst/>
          </a:prstGeom>
          <a:solidFill>
            <a:schemeClr val="accent6">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Rectangle 20"/>
          <p:cNvSpPr/>
          <p:nvPr/>
        </p:nvSpPr>
        <p:spPr>
          <a:xfrm>
            <a:off x="8584794" y="154763"/>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sp>
        <p:nvSpPr>
          <p:cNvPr id="27" name="Title 1"/>
          <p:cNvSpPr txBox="1">
            <a:spLocks/>
          </p:cNvSpPr>
          <p:nvPr/>
        </p:nvSpPr>
        <p:spPr>
          <a:xfrm>
            <a:off x="624423" y="350308"/>
            <a:ext cx="8680450" cy="857250"/>
          </a:xfrm>
          <a:prstGeom prst="rect">
            <a:avLst/>
          </a:prstGeom>
        </p:spPr>
        <p:txBody>
          <a:bodyPr vert="horz" lIns="91440" tIns="45720" rIns="91440" bIns="45720" rtlCol="0" anchor="t">
            <a:normAutofit fontScale="97500"/>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r>
              <a:rPr lang="en-GB" dirty="0" smtClean="0">
                <a:solidFill>
                  <a:srgbClr val="A32E00"/>
                </a:solidFill>
              </a:rPr>
              <a:t>Improving CTR/CTA </a:t>
            </a:r>
            <a:r>
              <a:rPr lang="en-GB" dirty="0" smtClean="0"/>
              <a:t>in Google Search Results</a:t>
            </a:r>
          </a:p>
          <a:p>
            <a:r>
              <a:rPr lang="en-GB" sz="2100" dirty="0"/>
              <a:t>(the famous rich snippets)</a:t>
            </a:r>
            <a:endParaRPr lang="en-US" sz="2100" dirty="0"/>
          </a:p>
        </p:txBody>
      </p:sp>
      <p:grpSp>
        <p:nvGrpSpPr>
          <p:cNvPr id="28" name="Group 27"/>
          <p:cNvGrpSpPr/>
          <p:nvPr/>
        </p:nvGrpSpPr>
        <p:grpSpPr>
          <a:xfrm>
            <a:off x="151411" y="427719"/>
            <a:ext cx="379693" cy="408478"/>
            <a:chOff x="136255" y="721862"/>
            <a:chExt cx="379693" cy="408478"/>
          </a:xfrm>
        </p:grpSpPr>
        <p:sp>
          <p:nvSpPr>
            <p:cNvPr id="29" name="Oval 28"/>
            <p:cNvSpPr/>
            <p:nvPr/>
          </p:nvSpPr>
          <p:spPr>
            <a:xfrm>
              <a:off x="136255" y="732964"/>
              <a:ext cx="379693" cy="397376"/>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flipH="1">
              <a:off x="171982" y="721862"/>
              <a:ext cx="332845" cy="400110"/>
            </a:xfrm>
            <a:prstGeom prst="rect">
              <a:avLst/>
            </a:prstGeom>
            <a:noFill/>
          </p:spPr>
          <p:txBody>
            <a:bodyPr wrap="square" rtlCol="0">
              <a:spAutoFit/>
            </a:bodyPr>
            <a:lstStyle/>
            <a:p>
              <a:r>
                <a:rPr lang="en-US" sz="2000" dirty="0" smtClean="0">
                  <a:solidFill>
                    <a:schemeClr val="bg1"/>
                  </a:solidFill>
                  <a:latin typeface="Rockwell"/>
                  <a:cs typeface="Rockwell"/>
                </a:rPr>
                <a:t>4</a:t>
              </a:r>
              <a:endParaRPr lang="en-US" sz="2000" dirty="0">
                <a:solidFill>
                  <a:schemeClr val="bg1"/>
                </a:solidFill>
                <a:latin typeface="Rockwell"/>
                <a:cs typeface="Rockwell"/>
              </a:endParaRPr>
            </a:p>
          </p:txBody>
        </p:sp>
      </p:grpSp>
      <p:sp>
        <p:nvSpPr>
          <p:cNvPr id="22" name="TextBox 21"/>
          <p:cNvSpPr txBox="1"/>
          <p:nvPr/>
        </p:nvSpPr>
        <p:spPr>
          <a:xfrm>
            <a:off x="7715336" y="4401136"/>
            <a:ext cx="1159292" cy="215444"/>
          </a:xfrm>
          <a:prstGeom prst="rect">
            <a:avLst/>
          </a:prstGeom>
          <a:solidFill>
            <a:srgbClr val="FFFFFF"/>
          </a:solidFill>
        </p:spPr>
        <p:txBody>
          <a:bodyPr wrap="none" rtlCol="0">
            <a:spAutoFit/>
          </a:bodyPr>
          <a:lstStyle/>
          <a:p>
            <a:r>
              <a:rPr lang="en-US" dirty="0" smtClean="0"/>
              <a:t>Source: </a:t>
            </a:r>
            <a:r>
              <a:rPr lang="en-US" dirty="0" err="1" smtClean="0">
                <a:hlinkClick r:id="rId4"/>
              </a:rPr>
              <a:t>Chitika</a:t>
            </a:r>
            <a:r>
              <a:rPr lang="en-US" dirty="0" smtClean="0">
                <a:hlinkClick r:id="rId4"/>
              </a:rPr>
              <a:t> study</a:t>
            </a:r>
            <a:endParaRPr lang="en-US" dirty="0"/>
          </a:p>
        </p:txBody>
      </p:sp>
      <p:sp>
        <p:nvSpPr>
          <p:cNvPr id="23" name="TextBox 22"/>
          <p:cNvSpPr txBox="1"/>
          <p:nvPr/>
        </p:nvSpPr>
        <p:spPr>
          <a:xfrm>
            <a:off x="7715335" y="4545057"/>
            <a:ext cx="1482998" cy="215444"/>
          </a:xfrm>
          <a:prstGeom prst="rect">
            <a:avLst/>
          </a:prstGeom>
          <a:noFill/>
        </p:spPr>
        <p:txBody>
          <a:bodyPr wrap="none" rtlCol="0">
            <a:spAutoFit/>
          </a:bodyPr>
          <a:lstStyle/>
          <a:p>
            <a:r>
              <a:rPr lang="en-US" dirty="0" smtClean="0"/>
              <a:t>Source: BV Study, July 2014</a:t>
            </a:r>
            <a:endParaRPr lang="en-US" dirty="0"/>
          </a:p>
        </p:txBody>
      </p:sp>
    </p:spTree>
    <p:extLst>
      <p:ext uri="{BB962C8B-B14F-4D97-AF65-F5344CB8AC3E}">
        <p14:creationId xmlns:p14="http://schemas.microsoft.com/office/powerpoint/2010/main" val="3158966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4" grpId="0" animBg="1"/>
      <p:bldP spid="15" grpId="0" animBg="1"/>
      <p:bldP spid="16" grpId="0" animBg="1"/>
      <p:bldP spid="5" grpId="0" animBg="1"/>
      <p:bldP spid="17" grpId="0" animBg="1"/>
      <p:bldP spid="18" grpId="0" animBg="1"/>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a:xfrm>
            <a:off x="215900" y="1361440"/>
            <a:ext cx="4551586" cy="3369310"/>
          </a:xfrm>
          <a:prstGeom prst="rect">
            <a:avLst/>
          </a:prstGeom>
        </p:spPr>
        <p:txBody>
          <a:bodyPr>
            <a:noAutofit/>
          </a:bodyPr>
          <a:lstStyle>
            <a:lvl1pPr marL="114300" indent="-114300" algn="l" rtl="0" eaLnBrk="1" fontAlgn="base" hangingPunct="1">
              <a:spcBef>
                <a:spcPct val="0"/>
              </a:spcBef>
              <a:spcAft>
                <a:spcPts val="1200"/>
              </a:spcAft>
              <a:buClr>
                <a:srgbClr val="00AB8E"/>
              </a:buClr>
              <a:buFont typeface="Arial"/>
              <a:buChar char="•"/>
              <a:defRPr sz="1800" b="0" kern="1200">
                <a:solidFill>
                  <a:schemeClr val="tx2"/>
                </a:solidFill>
                <a:latin typeface="Verdana" pitchFamily="34" charset="0"/>
                <a:ea typeface="Verdana" pitchFamily="34" charset="0"/>
                <a:cs typeface="Verdana" pitchFamily="34" charset="0"/>
              </a:defRPr>
            </a:lvl1pPr>
            <a:lvl2pPr marL="400050" indent="-114300" algn="l" rtl="0" eaLnBrk="1" fontAlgn="base" hangingPunct="1">
              <a:spcBef>
                <a:spcPct val="0"/>
              </a:spcBef>
              <a:spcAft>
                <a:spcPts val="1200"/>
              </a:spcAft>
              <a:buClr>
                <a:srgbClr val="00AB8E"/>
              </a:buClr>
              <a:buFont typeface="Arial"/>
              <a:buChar char="•"/>
              <a:defRPr sz="1600" b="0" kern="1200">
                <a:solidFill>
                  <a:schemeClr val="tx2"/>
                </a:solidFill>
                <a:latin typeface="Verdana" pitchFamily="34" charset="0"/>
                <a:ea typeface="Verdana" pitchFamily="34" charset="0"/>
                <a:cs typeface="Verdana" pitchFamily="34" charset="0"/>
              </a:defRPr>
            </a:lvl2pPr>
            <a:lvl3pPr marL="571500" indent="-114300" algn="l" rtl="0" eaLnBrk="1" fontAlgn="base" hangingPunct="1">
              <a:spcBef>
                <a:spcPct val="0"/>
              </a:spcBef>
              <a:spcAft>
                <a:spcPts val="1200"/>
              </a:spcAft>
              <a:buClr>
                <a:srgbClr val="00AB8E"/>
              </a:buClr>
              <a:buFont typeface="Arial"/>
              <a:buChar char="•"/>
              <a:defRPr sz="1400" b="0" kern="1200" baseline="0">
                <a:solidFill>
                  <a:schemeClr val="tx2"/>
                </a:solidFill>
                <a:latin typeface="Verdana" pitchFamily="34" charset="0"/>
                <a:ea typeface="Verdana" pitchFamily="34" charset="0"/>
                <a:cs typeface="Verdana" pitchFamily="34" charset="0"/>
              </a:defRPr>
            </a:lvl3pPr>
            <a:lvl4pPr marL="800100" indent="-114300" algn="l" rtl="0" eaLnBrk="1" fontAlgn="base" hangingPunct="1">
              <a:spcBef>
                <a:spcPct val="0"/>
              </a:spcBef>
              <a:spcAft>
                <a:spcPts val="1200"/>
              </a:spcAft>
              <a:buClr>
                <a:schemeClr val="bg2"/>
              </a:buClr>
              <a:buFont typeface="Arial"/>
              <a:buChar char="•"/>
              <a:defRPr sz="1200" b="0" kern="1200">
                <a:solidFill>
                  <a:schemeClr val="tx2"/>
                </a:solidFill>
                <a:latin typeface="Verdana" pitchFamily="34" charset="0"/>
                <a:ea typeface="Verdana" pitchFamily="34" charset="0"/>
                <a:cs typeface="Verdana" pitchFamily="34" charset="0"/>
              </a:defRPr>
            </a:lvl4pPr>
            <a:lvl5pPr marL="1028700" indent="-114300" algn="l" rtl="0" eaLnBrk="1" fontAlgn="base" hangingPunct="1">
              <a:spcBef>
                <a:spcPct val="0"/>
              </a:spcBef>
              <a:spcAft>
                <a:spcPts val="1200"/>
              </a:spcAft>
              <a:buClr>
                <a:schemeClr val="bg2"/>
              </a:buClr>
              <a:buFont typeface="Arial"/>
              <a:buChar char="•"/>
              <a:defRPr sz="1000" b="0" kern="1200" baseline="0">
                <a:solidFill>
                  <a:schemeClr val="tx2"/>
                </a:solidFill>
                <a:latin typeface="Verdana" pitchFamily="34" charset="0"/>
                <a:ea typeface="Verdana" pitchFamily="34" charset="0"/>
                <a:cs typeface="Verdana"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a:buNone/>
            </a:pPr>
            <a:r>
              <a:rPr lang="en-US" sz="1600" dirty="0" smtClean="0">
                <a:latin typeface="+mn-lt"/>
              </a:rPr>
              <a:t>BV study found intent to click improves 7-79% when rich snippet stars are present.  Factors include:</a:t>
            </a:r>
          </a:p>
          <a:p>
            <a:pPr marL="569913" lvl="1" indent="-284163">
              <a:spcBef>
                <a:spcPts val="0"/>
              </a:spcBef>
              <a:spcAft>
                <a:spcPts val="300"/>
              </a:spcAft>
            </a:pPr>
            <a:r>
              <a:rPr lang="en-US" sz="1400" dirty="0" smtClean="0">
                <a:latin typeface="+mn-lt"/>
              </a:rPr>
              <a:t>The search position</a:t>
            </a:r>
          </a:p>
          <a:p>
            <a:pPr marL="569913" lvl="1" indent="-284163">
              <a:spcBef>
                <a:spcPts val="0"/>
              </a:spcBef>
              <a:spcAft>
                <a:spcPts val="300"/>
              </a:spcAft>
            </a:pPr>
            <a:r>
              <a:rPr lang="en-US" sz="1400" dirty="0" smtClean="0">
                <a:latin typeface="+mn-lt"/>
              </a:rPr>
              <a:t>Relative brand strength</a:t>
            </a:r>
          </a:p>
          <a:p>
            <a:pPr marL="569913" lvl="1" indent="-284163">
              <a:spcBef>
                <a:spcPts val="0"/>
              </a:spcBef>
              <a:spcAft>
                <a:spcPts val="300"/>
              </a:spcAft>
            </a:pPr>
            <a:r>
              <a:rPr lang="en-US" sz="1400" dirty="0" smtClean="0">
                <a:latin typeface="+mn-lt"/>
              </a:rPr>
              <a:t>Volume of reviews (more is better!)</a:t>
            </a:r>
          </a:p>
          <a:p>
            <a:pPr marL="569913" lvl="1" indent="-284163">
              <a:spcBef>
                <a:spcPts val="0"/>
              </a:spcBef>
              <a:spcAft>
                <a:spcPts val="300"/>
              </a:spcAft>
            </a:pPr>
            <a:endParaRPr lang="en-US" sz="1400" dirty="0">
              <a:latin typeface="+mn-lt"/>
            </a:endParaRPr>
          </a:p>
          <a:p>
            <a:pPr marL="0" indent="0">
              <a:spcBef>
                <a:spcPts val="0"/>
              </a:spcBef>
              <a:spcAft>
                <a:spcPts val="300"/>
              </a:spcAft>
              <a:buNone/>
            </a:pPr>
            <a:r>
              <a:rPr lang="en-US" sz="1600" dirty="0" smtClean="0">
                <a:latin typeface="+mn-lt"/>
              </a:rPr>
              <a:t>Brands sharing their reviews with retailers increase the likelihood that their brand is chosen from Search.</a:t>
            </a:r>
          </a:p>
          <a:p>
            <a:pPr marL="0" indent="0">
              <a:spcBef>
                <a:spcPts val="0"/>
              </a:spcBef>
              <a:spcAft>
                <a:spcPts val="300"/>
              </a:spcAft>
              <a:buNone/>
            </a:pPr>
            <a:endParaRPr lang="en-US" sz="1050" dirty="0" smtClean="0">
              <a:latin typeface="+mn-lt"/>
            </a:endParaRPr>
          </a:p>
          <a:p>
            <a:pPr marL="0" indent="0">
              <a:spcBef>
                <a:spcPts val="0"/>
              </a:spcBef>
              <a:spcAft>
                <a:spcPts val="300"/>
              </a:spcAft>
              <a:buNone/>
            </a:pPr>
            <a:r>
              <a:rPr lang="en-US" sz="1600" dirty="0" smtClean="0">
                <a:latin typeface="+mn-lt"/>
              </a:rPr>
              <a:t>Review volume from retailers includes both retailer native + syndicated reviews.</a:t>
            </a:r>
          </a:p>
          <a:p>
            <a:pPr marL="0" indent="0">
              <a:spcBef>
                <a:spcPts val="0"/>
              </a:spcBef>
              <a:spcAft>
                <a:spcPts val="300"/>
              </a:spcAft>
              <a:buNone/>
            </a:pPr>
            <a:endParaRPr lang="en-US" sz="1600" dirty="0">
              <a:latin typeface="+mn-lt"/>
            </a:endParaRPr>
          </a:p>
        </p:txBody>
      </p:sp>
      <p:grpSp>
        <p:nvGrpSpPr>
          <p:cNvPr id="3" name="Group 2"/>
          <p:cNvGrpSpPr/>
          <p:nvPr/>
        </p:nvGrpSpPr>
        <p:grpSpPr>
          <a:xfrm>
            <a:off x="5747373" y="1124289"/>
            <a:ext cx="3201893" cy="4019211"/>
            <a:chOff x="4966447" y="250469"/>
            <a:chExt cx="4028141" cy="4743619"/>
          </a:xfrm>
        </p:grpSpPr>
        <p:pic>
          <p:nvPicPr>
            <p:cNvPr id="4" name="Picture 3"/>
            <p:cNvPicPr>
              <a:picLocks noChangeAspect="1"/>
            </p:cNvPicPr>
            <p:nvPr/>
          </p:nvPicPr>
          <p:blipFill>
            <a:blip r:embed="rId3"/>
            <a:stretch>
              <a:fillRect/>
            </a:stretch>
          </p:blipFill>
          <p:spPr>
            <a:xfrm>
              <a:off x="4966447" y="250469"/>
              <a:ext cx="4028141" cy="4743619"/>
            </a:xfrm>
            <a:prstGeom prst="rect">
              <a:avLst/>
            </a:prstGeom>
            <a:ln>
              <a:solidFill>
                <a:schemeClr val="tx1">
                  <a:lumMod val="25000"/>
                  <a:lumOff val="75000"/>
                </a:schemeClr>
              </a:solidFill>
            </a:ln>
            <a:effectLst>
              <a:outerShdw blurRad="50800" dist="38100" dir="2700000" algn="tl" rotWithShape="0">
                <a:prstClr val="black">
                  <a:alpha val="40000"/>
                </a:prstClr>
              </a:outerShdw>
            </a:effectLst>
          </p:spPr>
        </p:pic>
        <p:sp>
          <p:nvSpPr>
            <p:cNvPr id="2" name="Rectangle 1"/>
            <p:cNvSpPr/>
            <p:nvPr/>
          </p:nvSpPr>
          <p:spPr>
            <a:xfrm>
              <a:off x="4990353" y="552824"/>
              <a:ext cx="1643529" cy="164352"/>
            </a:xfrm>
            <a:prstGeom prst="rect">
              <a:avLst/>
            </a:pr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p:nvPr/>
        </p:nvSpPr>
        <p:spPr>
          <a:xfrm>
            <a:off x="7373949" y="1267441"/>
            <a:ext cx="1159674" cy="34826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Calibri"/>
                <a:cs typeface="Calibri"/>
              </a:rPr>
              <a:t>Brand</a:t>
            </a:r>
            <a:endParaRPr lang="en-GB" sz="1600" dirty="0">
              <a:solidFill>
                <a:prstClr val="white"/>
              </a:solidFill>
              <a:latin typeface="Calibri"/>
              <a:cs typeface="Calibri"/>
            </a:endParaRPr>
          </a:p>
        </p:txBody>
      </p:sp>
      <p:sp>
        <p:nvSpPr>
          <p:cNvPr id="11" name="Rectangle 10"/>
          <p:cNvSpPr/>
          <p:nvPr/>
        </p:nvSpPr>
        <p:spPr>
          <a:xfrm>
            <a:off x="7418121" y="1955669"/>
            <a:ext cx="1159674" cy="348268"/>
          </a:xfrm>
          <a:prstGeom prst="rect">
            <a:avLst/>
          </a:prstGeom>
          <a:solidFill>
            <a:srgbClr val="99142B"/>
          </a:solidFill>
          <a:ln>
            <a:solidFill>
              <a:srgbClr val="9914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Calibri"/>
                <a:cs typeface="Calibri"/>
              </a:rPr>
              <a:t>Retailer</a:t>
            </a:r>
            <a:endParaRPr lang="en-GB" sz="1600" dirty="0">
              <a:solidFill>
                <a:prstClr val="white"/>
              </a:solidFill>
              <a:latin typeface="Calibri"/>
              <a:cs typeface="Calibri"/>
            </a:endParaRPr>
          </a:p>
        </p:txBody>
      </p:sp>
      <p:sp>
        <p:nvSpPr>
          <p:cNvPr id="12" name="Rectangle 11"/>
          <p:cNvSpPr/>
          <p:nvPr/>
        </p:nvSpPr>
        <p:spPr>
          <a:xfrm>
            <a:off x="5778334" y="2078660"/>
            <a:ext cx="1381045" cy="147209"/>
          </a:xfrm>
          <a:prstGeom prst="rect">
            <a:avLst/>
          </a:prstGeom>
          <a:noFill/>
          <a:ln w="28575" cmpd="sng">
            <a:solidFill>
              <a:srgbClr val="9914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8584794" y="154763"/>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sp>
        <p:nvSpPr>
          <p:cNvPr id="16" name="Title 1"/>
          <p:cNvSpPr txBox="1">
            <a:spLocks/>
          </p:cNvSpPr>
          <p:nvPr/>
        </p:nvSpPr>
        <p:spPr>
          <a:xfrm>
            <a:off x="624423" y="350308"/>
            <a:ext cx="8680450" cy="857250"/>
          </a:xfrm>
          <a:prstGeom prst="rect">
            <a:avLst/>
          </a:prstGeom>
        </p:spPr>
        <p:txBody>
          <a:bodyPr vert="horz" lIns="91440" tIns="45720" rIns="91440" bIns="45720" rtlCol="0" anchor="t">
            <a:normAutofit fontScale="97500"/>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r>
              <a:rPr lang="en-GB" dirty="0" smtClean="0">
                <a:solidFill>
                  <a:srgbClr val="A32E00"/>
                </a:solidFill>
              </a:rPr>
              <a:t>Improving CTR/CTA </a:t>
            </a:r>
            <a:r>
              <a:rPr lang="en-GB" dirty="0" smtClean="0"/>
              <a:t>in Google Search Results</a:t>
            </a:r>
          </a:p>
          <a:p>
            <a:r>
              <a:rPr lang="en-GB" sz="2100" dirty="0" smtClean="0"/>
              <a:t>(the famous rich snippets)</a:t>
            </a:r>
            <a:endParaRPr lang="en-US" sz="2100" dirty="0"/>
          </a:p>
        </p:txBody>
      </p:sp>
      <p:grpSp>
        <p:nvGrpSpPr>
          <p:cNvPr id="17" name="Group 16"/>
          <p:cNvGrpSpPr/>
          <p:nvPr/>
        </p:nvGrpSpPr>
        <p:grpSpPr>
          <a:xfrm>
            <a:off x="151411" y="427719"/>
            <a:ext cx="379693" cy="408478"/>
            <a:chOff x="136255" y="721862"/>
            <a:chExt cx="379693" cy="408478"/>
          </a:xfrm>
        </p:grpSpPr>
        <p:sp>
          <p:nvSpPr>
            <p:cNvPr id="18" name="Oval 17"/>
            <p:cNvSpPr/>
            <p:nvPr/>
          </p:nvSpPr>
          <p:spPr>
            <a:xfrm>
              <a:off x="136255" y="732964"/>
              <a:ext cx="379693" cy="397376"/>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flipH="1">
              <a:off x="171982" y="721862"/>
              <a:ext cx="332845" cy="400110"/>
            </a:xfrm>
            <a:prstGeom prst="rect">
              <a:avLst/>
            </a:prstGeom>
            <a:noFill/>
          </p:spPr>
          <p:txBody>
            <a:bodyPr wrap="square" rtlCol="0">
              <a:spAutoFit/>
            </a:bodyPr>
            <a:lstStyle/>
            <a:p>
              <a:r>
                <a:rPr lang="en-US" sz="2000" dirty="0" smtClean="0">
                  <a:solidFill>
                    <a:schemeClr val="bg1"/>
                  </a:solidFill>
                  <a:latin typeface="Rockwell"/>
                  <a:cs typeface="Rockwell"/>
                </a:rPr>
                <a:t>4</a:t>
              </a:r>
              <a:endParaRPr lang="en-US" sz="2000" dirty="0">
                <a:solidFill>
                  <a:schemeClr val="bg1"/>
                </a:solidFill>
                <a:latin typeface="Rockwell"/>
                <a:cs typeface="Rockwell"/>
              </a:endParaRPr>
            </a:p>
          </p:txBody>
        </p:sp>
      </p:grpSp>
    </p:spTree>
    <p:extLst>
      <p:ext uri="{BB962C8B-B14F-4D97-AF65-F5344CB8AC3E}">
        <p14:creationId xmlns:p14="http://schemas.microsoft.com/office/powerpoint/2010/main" val="3339294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0"/>
                                        <p:tgtEl>
                                          <p:spTgt spid="6">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00"/>
                                        <p:tgtEl>
                                          <p:spTgt spid="6">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1000"/>
                                        <p:tgtEl>
                                          <p:spTgt spid="6">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fade">
                                      <p:cBhvr>
                                        <p:cTn id="29" dur="10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7628" y="358776"/>
            <a:ext cx="8680450" cy="857250"/>
          </a:xfrm>
        </p:spPr>
        <p:txBody>
          <a:bodyPr anchor="t">
            <a:normAutofit/>
          </a:bodyPr>
          <a:lstStyle/>
          <a:p>
            <a:r>
              <a:rPr lang="en-US" dirty="0" smtClean="0"/>
              <a:t>Rich Snippet Stars – How We do it </a:t>
            </a:r>
            <a:endParaRPr lang="en-US" dirty="0"/>
          </a:p>
        </p:txBody>
      </p:sp>
      <p:sp>
        <p:nvSpPr>
          <p:cNvPr id="5" name="Content Placeholder 1"/>
          <p:cNvSpPr txBox="1">
            <a:spLocks/>
          </p:cNvSpPr>
          <p:nvPr/>
        </p:nvSpPr>
        <p:spPr>
          <a:xfrm>
            <a:off x="215900" y="1361440"/>
            <a:ext cx="8569512" cy="3369310"/>
          </a:xfrm>
          <a:prstGeom prst="rect">
            <a:avLst/>
          </a:prstGeom>
        </p:spPr>
        <p:txBody>
          <a:bodyPr>
            <a:noAutofit/>
          </a:bodyPr>
          <a:lstStyle>
            <a:lvl1pPr marL="114300" indent="-114300" algn="l" rtl="0" eaLnBrk="1" fontAlgn="base" hangingPunct="1">
              <a:spcBef>
                <a:spcPct val="0"/>
              </a:spcBef>
              <a:spcAft>
                <a:spcPts val="1200"/>
              </a:spcAft>
              <a:buClr>
                <a:srgbClr val="00AB8E"/>
              </a:buClr>
              <a:buFont typeface="Arial"/>
              <a:buChar char="•"/>
              <a:defRPr sz="1800" b="0" kern="1200">
                <a:solidFill>
                  <a:schemeClr val="tx2"/>
                </a:solidFill>
                <a:latin typeface="Verdana" pitchFamily="34" charset="0"/>
                <a:ea typeface="Verdana" pitchFamily="34" charset="0"/>
                <a:cs typeface="Verdana" pitchFamily="34" charset="0"/>
              </a:defRPr>
            </a:lvl1pPr>
            <a:lvl2pPr marL="400050" indent="-114300" algn="l" rtl="0" eaLnBrk="1" fontAlgn="base" hangingPunct="1">
              <a:spcBef>
                <a:spcPct val="0"/>
              </a:spcBef>
              <a:spcAft>
                <a:spcPts val="1200"/>
              </a:spcAft>
              <a:buClr>
                <a:srgbClr val="00AB8E"/>
              </a:buClr>
              <a:buFont typeface="Arial"/>
              <a:buChar char="•"/>
              <a:defRPr sz="1600" b="0" kern="1200">
                <a:solidFill>
                  <a:schemeClr val="tx2"/>
                </a:solidFill>
                <a:latin typeface="Verdana" pitchFamily="34" charset="0"/>
                <a:ea typeface="Verdana" pitchFamily="34" charset="0"/>
                <a:cs typeface="Verdana" pitchFamily="34" charset="0"/>
              </a:defRPr>
            </a:lvl2pPr>
            <a:lvl3pPr marL="571500" indent="-114300" algn="l" rtl="0" eaLnBrk="1" fontAlgn="base" hangingPunct="1">
              <a:spcBef>
                <a:spcPct val="0"/>
              </a:spcBef>
              <a:spcAft>
                <a:spcPts val="1200"/>
              </a:spcAft>
              <a:buClr>
                <a:srgbClr val="00AB8E"/>
              </a:buClr>
              <a:buFont typeface="Arial"/>
              <a:buChar char="•"/>
              <a:defRPr sz="1400" b="0" kern="1200" baseline="0">
                <a:solidFill>
                  <a:schemeClr val="tx2"/>
                </a:solidFill>
                <a:latin typeface="Verdana" pitchFamily="34" charset="0"/>
                <a:ea typeface="Verdana" pitchFamily="34" charset="0"/>
                <a:cs typeface="Verdana" pitchFamily="34" charset="0"/>
              </a:defRPr>
            </a:lvl3pPr>
            <a:lvl4pPr marL="800100" indent="-114300" algn="l" rtl="0" eaLnBrk="1" fontAlgn="base" hangingPunct="1">
              <a:spcBef>
                <a:spcPct val="0"/>
              </a:spcBef>
              <a:spcAft>
                <a:spcPts val="1200"/>
              </a:spcAft>
              <a:buClr>
                <a:schemeClr val="bg2"/>
              </a:buClr>
              <a:buFont typeface="Arial"/>
              <a:buChar char="•"/>
              <a:defRPr sz="1200" b="0" kern="1200">
                <a:solidFill>
                  <a:schemeClr val="tx2"/>
                </a:solidFill>
                <a:latin typeface="Verdana" pitchFamily="34" charset="0"/>
                <a:ea typeface="Verdana" pitchFamily="34" charset="0"/>
                <a:cs typeface="Verdana" pitchFamily="34" charset="0"/>
              </a:defRPr>
            </a:lvl4pPr>
            <a:lvl5pPr marL="1028700" indent="-114300" algn="l" rtl="0" eaLnBrk="1" fontAlgn="base" hangingPunct="1">
              <a:spcBef>
                <a:spcPct val="0"/>
              </a:spcBef>
              <a:spcAft>
                <a:spcPts val="1200"/>
              </a:spcAft>
              <a:buClr>
                <a:schemeClr val="bg2"/>
              </a:buClr>
              <a:buFont typeface="Arial"/>
              <a:buChar char="•"/>
              <a:defRPr sz="1000" b="0" kern="1200" baseline="0">
                <a:solidFill>
                  <a:schemeClr val="tx2"/>
                </a:solidFill>
                <a:latin typeface="Verdana" pitchFamily="34" charset="0"/>
                <a:ea typeface="Verdana" pitchFamily="34" charset="0"/>
                <a:cs typeface="Verdana" pitchFamily="34" charset="0"/>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7013" indent="-227013">
              <a:lnSpc>
                <a:spcPct val="120000"/>
              </a:lnSpc>
            </a:pPr>
            <a:r>
              <a:rPr lang="en-US" dirty="0" smtClean="0">
                <a:latin typeface="+mn-lt"/>
              </a:rPr>
              <a:t>Applies to both brands and retailers</a:t>
            </a:r>
          </a:p>
          <a:p>
            <a:pPr marL="227013" indent="-227013">
              <a:lnSpc>
                <a:spcPct val="120000"/>
              </a:lnSpc>
            </a:pPr>
            <a:r>
              <a:rPr lang="en-US" dirty="0" smtClean="0">
                <a:latin typeface="+mn-lt"/>
              </a:rPr>
              <a:t>PRR and Conversations clients on BVSEO (either </a:t>
            </a:r>
            <a:r>
              <a:rPr lang="en-US" dirty="0" err="1" smtClean="0">
                <a:latin typeface="+mn-lt"/>
              </a:rPr>
              <a:t>SmartSEO</a:t>
            </a:r>
            <a:r>
              <a:rPr lang="en-US" dirty="0" smtClean="0">
                <a:latin typeface="+mn-lt"/>
              </a:rPr>
              <a:t> or </a:t>
            </a:r>
            <a:r>
              <a:rPr lang="en-US" dirty="0" err="1" smtClean="0">
                <a:latin typeface="+mn-lt"/>
              </a:rPr>
              <a:t>CloudSEO</a:t>
            </a:r>
            <a:r>
              <a:rPr lang="en-US" dirty="0" smtClean="0">
                <a:latin typeface="+mn-lt"/>
              </a:rPr>
              <a:t>) are eligible for this</a:t>
            </a:r>
          </a:p>
          <a:p>
            <a:pPr marL="227013" indent="-227013">
              <a:lnSpc>
                <a:spcPct val="120000"/>
              </a:lnSpc>
            </a:pPr>
            <a:r>
              <a:rPr lang="en-US" dirty="0" smtClean="0">
                <a:latin typeface="+mn-lt"/>
              </a:rPr>
              <a:t>Google frequently changes it algorithms; no vendors (Bazaarvoice, </a:t>
            </a:r>
            <a:r>
              <a:rPr lang="en-US" dirty="0" err="1" smtClean="0">
                <a:latin typeface="+mn-lt"/>
              </a:rPr>
              <a:t>Trustpilot</a:t>
            </a:r>
            <a:r>
              <a:rPr lang="en-US" dirty="0" smtClean="0">
                <a:latin typeface="+mn-lt"/>
              </a:rPr>
              <a:t>, </a:t>
            </a:r>
            <a:r>
              <a:rPr lang="en-US" dirty="0" err="1" smtClean="0">
                <a:latin typeface="+mn-lt"/>
              </a:rPr>
              <a:t>PowerReviews</a:t>
            </a:r>
            <a:r>
              <a:rPr lang="en-US" dirty="0" smtClean="0">
                <a:latin typeface="+mn-lt"/>
              </a:rPr>
              <a:t>, etc.) can’t guarantee that stars will appear; however, we can guide clients through the SEO best practices that make it likely</a:t>
            </a:r>
          </a:p>
          <a:p>
            <a:pPr marL="227013" indent="-227013">
              <a:lnSpc>
                <a:spcPct val="120000"/>
              </a:lnSpc>
            </a:pPr>
            <a:endParaRPr lang="en-US" dirty="0" smtClean="0">
              <a:latin typeface="+mn-lt"/>
            </a:endParaRPr>
          </a:p>
        </p:txBody>
      </p:sp>
      <p:sp>
        <p:nvSpPr>
          <p:cNvPr id="6" name="Rectangle 5"/>
          <p:cNvSpPr/>
          <p:nvPr/>
        </p:nvSpPr>
        <p:spPr>
          <a:xfrm>
            <a:off x="8584794" y="154763"/>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grpSp>
        <p:nvGrpSpPr>
          <p:cNvPr id="8" name="Group 7"/>
          <p:cNvGrpSpPr/>
          <p:nvPr/>
        </p:nvGrpSpPr>
        <p:grpSpPr>
          <a:xfrm>
            <a:off x="151411" y="427719"/>
            <a:ext cx="379693" cy="408478"/>
            <a:chOff x="136255" y="721862"/>
            <a:chExt cx="379693" cy="408478"/>
          </a:xfrm>
        </p:grpSpPr>
        <p:sp>
          <p:nvSpPr>
            <p:cNvPr id="9" name="Oval 8"/>
            <p:cNvSpPr/>
            <p:nvPr/>
          </p:nvSpPr>
          <p:spPr>
            <a:xfrm>
              <a:off x="136255" y="732964"/>
              <a:ext cx="379693" cy="397376"/>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flipH="1">
              <a:off x="171982" y="721862"/>
              <a:ext cx="332845" cy="400110"/>
            </a:xfrm>
            <a:prstGeom prst="rect">
              <a:avLst/>
            </a:prstGeom>
            <a:noFill/>
          </p:spPr>
          <p:txBody>
            <a:bodyPr wrap="square" rtlCol="0">
              <a:spAutoFit/>
            </a:bodyPr>
            <a:lstStyle/>
            <a:p>
              <a:r>
                <a:rPr lang="en-US" sz="2000" dirty="0" smtClean="0">
                  <a:solidFill>
                    <a:schemeClr val="bg1"/>
                  </a:solidFill>
                  <a:latin typeface="Rockwell"/>
                  <a:cs typeface="Rockwell"/>
                </a:rPr>
                <a:t>4</a:t>
              </a:r>
              <a:endParaRPr lang="en-US" sz="2000" dirty="0">
                <a:solidFill>
                  <a:schemeClr val="bg1"/>
                </a:solidFill>
                <a:latin typeface="Rockwell"/>
                <a:cs typeface="Rockwell"/>
              </a:endParaRPr>
            </a:p>
          </p:txBody>
        </p:sp>
      </p:grpSp>
    </p:spTree>
    <p:extLst>
      <p:ext uri="{BB962C8B-B14F-4D97-AF65-F5344CB8AC3E}">
        <p14:creationId xmlns:p14="http://schemas.microsoft.com/office/powerpoint/2010/main" val="3339294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Google Seller Ratings</a:t>
            </a:r>
            <a:endParaRPr lang="en-US" dirty="0"/>
          </a:p>
        </p:txBody>
      </p:sp>
    </p:spTree>
    <p:extLst>
      <p:ext uri="{BB962C8B-B14F-4D97-AF65-F5344CB8AC3E}">
        <p14:creationId xmlns:p14="http://schemas.microsoft.com/office/powerpoint/2010/main" val="38403912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t"/>
          <a:lstStyle/>
          <a:p>
            <a:r>
              <a:rPr lang="en-US" dirty="0" smtClean="0"/>
              <a:t>Google Seller Ratings</a:t>
            </a:r>
            <a:endParaRPr lang="en-US" dirty="0"/>
          </a:p>
        </p:txBody>
      </p:sp>
      <p:sp>
        <p:nvSpPr>
          <p:cNvPr id="5" name="Content Placeholder 4"/>
          <p:cNvSpPr txBox="1">
            <a:spLocks noGrp="1"/>
          </p:cNvSpPr>
          <p:nvPr>
            <p:ph sz="quarter" idx="10"/>
          </p:nvPr>
        </p:nvSpPr>
        <p:spPr>
          <a:xfrm>
            <a:off x="215900" y="1298316"/>
            <a:ext cx="8743950" cy="1772150"/>
          </a:xfrm>
          <a:prstGeom prst="rect">
            <a:avLst/>
          </a:prstGeom>
          <a:noFill/>
        </p:spPr>
        <p:txBody>
          <a:bodyPr wrap="square" rtlCol="0">
            <a:noAutofit/>
          </a:bodyPr>
          <a:lstStyle/>
          <a:p>
            <a:pPr marL="342900" indent="-342900"/>
            <a:r>
              <a:rPr lang="en-GB" dirty="0">
                <a:solidFill>
                  <a:srgbClr val="003D4C"/>
                </a:solidFill>
                <a:latin typeface="+mn-lt"/>
              </a:rPr>
              <a:t>Reflect customers' buying experience with these businesses, as opposed to particular products</a:t>
            </a:r>
          </a:p>
          <a:p>
            <a:pPr marL="342900" indent="-342900"/>
            <a:r>
              <a:rPr lang="en-GB" dirty="0" smtClean="0">
                <a:solidFill>
                  <a:srgbClr val="003D4C"/>
                </a:solidFill>
                <a:latin typeface="+mn-lt"/>
              </a:rPr>
              <a:t>Customer</a:t>
            </a:r>
            <a:r>
              <a:rPr lang="en-GB" dirty="0">
                <a:solidFill>
                  <a:srgbClr val="003D4C"/>
                </a:solidFill>
                <a:latin typeface="+mn-lt"/>
              </a:rPr>
              <a:t>-submitted ratings information about sellers next to their AdWords </a:t>
            </a:r>
            <a:r>
              <a:rPr lang="en-GB" dirty="0" smtClean="0">
                <a:solidFill>
                  <a:srgbClr val="003D4C"/>
                </a:solidFill>
                <a:latin typeface="+mn-lt"/>
              </a:rPr>
              <a:t>ads on </a:t>
            </a:r>
            <a:r>
              <a:rPr lang="en-GB" dirty="0">
                <a:solidFill>
                  <a:srgbClr val="003D4C"/>
                </a:solidFill>
                <a:latin typeface="+mn-lt"/>
              </a:rPr>
              <a:t>Google search result </a:t>
            </a:r>
            <a:r>
              <a:rPr lang="en-GB" dirty="0" smtClean="0">
                <a:solidFill>
                  <a:srgbClr val="003D4C"/>
                </a:solidFill>
                <a:latin typeface="+mn-lt"/>
              </a:rPr>
              <a:t>pages, Google Shopping </a:t>
            </a:r>
            <a:r>
              <a:rPr lang="en-GB" dirty="0">
                <a:solidFill>
                  <a:srgbClr val="003D4C"/>
                </a:solidFill>
                <a:latin typeface="+mn-lt"/>
              </a:rPr>
              <a:t>and Google search </a:t>
            </a:r>
            <a:r>
              <a:rPr lang="en-GB" dirty="0" smtClean="0">
                <a:solidFill>
                  <a:srgbClr val="003D4C"/>
                </a:solidFill>
                <a:latin typeface="+mn-lt"/>
              </a:rPr>
              <a:t>partners</a:t>
            </a:r>
            <a:endParaRPr lang="en-GB" dirty="0">
              <a:solidFill>
                <a:srgbClr val="003D4C"/>
              </a:solidFill>
              <a:latin typeface="+mn-lt"/>
            </a:endParaRPr>
          </a:p>
        </p:txBody>
      </p:sp>
      <p:graphicFrame>
        <p:nvGraphicFramePr>
          <p:cNvPr id="9" name="Table 8"/>
          <p:cNvGraphicFramePr>
            <a:graphicFrameLocks noGrp="1"/>
          </p:cNvGraphicFramePr>
          <p:nvPr>
            <p:extLst>
              <p:ext uri="{D42A27DB-BD31-4B8C-83A1-F6EECF244321}">
                <p14:modId xmlns:p14="http://schemas.microsoft.com/office/powerpoint/2010/main" val="3629580584"/>
              </p:ext>
            </p:extLst>
          </p:nvPr>
        </p:nvGraphicFramePr>
        <p:xfrm>
          <a:off x="710855" y="3117847"/>
          <a:ext cx="7781524" cy="1767840"/>
        </p:xfrm>
        <a:graphic>
          <a:graphicData uri="http://schemas.openxmlformats.org/drawingml/2006/table">
            <a:tbl>
              <a:tblPr firstRow="1" bandRow="1">
                <a:tableStyleId>{2D5ABB26-0587-4C30-8999-92F81FD0307C}</a:tableStyleId>
              </a:tblPr>
              <a:tblGrid>
                <a:gridCol w="3890762"/>
                <a:gridCol w="3890762"/>
              </a:tblGrid>
              <a:tr h="230928">
                <a:tc>
                  <a:txBody>
                    <a:bodyPr/>
                    <a:lstStyle/>
                    <a:p>
                      <a:r>
                        <a:rPr lang="en-US" b="1" u="none" dirty="0" smtClean="0">
                          <a:solidFill>
                            <a:srgbClr val="003D4C"/>
                          </a:solidFill>
                          <a:latin typeface="+mn-lt"/>
                        </a:rPr>
                        <a:t>Benefits for Businesses</a:t>
                      </a:r>
                      <a:endParaRPr lang="en-US" b="1" u="none" dirty="0">
                        <a:solidFill>
                          <a:srgbClr val="003D4C"/>
                        </a:solidFill>
                        <a:latin typeface="+mn-lt"/>
                      </a:endParaRPr>
                    </a:p>
                  </a:txBody>
                  <a:tcPr>
                    <a:lnB w="12700" cap="flat" cmpd="sng" algn="ctr">
                      <a:solidFill>
                        <a:scrgbClr r="0" g="0" b="0"/>
                      </a:solidFill>
                      <a:prstDash val="solid"/>
                      <a:round/>
                      <a:headEnd type="none" w="med" len="med"/>
                      <a:tailEnd type="none" w="med" len="med"/>
                    </a:lnB>
                    <a:solidFill>
                      <a:schemeClr val="bg1"/>
                    </a:solidFill>
                  </a:tcPr>
                </a:tc>
                <a:tc>
                  <a:txBody>
                    <a:bodyPr/>
                    <a:lstStyle/>
                    <a:p>
                      <a:r>
                        <a:rPr lang="en-US" b="1" u="none" dirty="0" smtClean="0">
                          <a:solidFill>
                            <a:srgbClr val="003D4C"/>
                          </a:solidFill>
                          <a:latin typeface="+mn-lt"/>
                        </a:rPr>
                        <a:t>Benefits for Consumers</a:t>
                      </a:r>
                      <a:endParaRPr lang="en-US" b="1" u="none" dirty="0">
                        <a:solidFill>
                          <a:srgbClr val="003D4C"/>
                        </a:solidFill>
                        <a:latin typeface="+mn-lt"/>
                      </a:endParaRPr>
                    </a:p>
                  </a:txBody>
                  <a:tcPr>
                    <a:lnB w="12700" cap="flat" cmpd="sng" algn="ctr">
                      <a:solidFill>
                        <a:scrgbClr r="0" g="0" b="0"/>
                      </a:solidFill>
                      <a:prstDash val="solid"/>
                      <a:round/>
                      <a:headEnd type="none" w="med" len="med"/>
                      <a:tailEnd type="none" w="med" len="med"/>
                    </a:lnB>
                    <a:solidFill>
                      <a:schemeClr val="bg1"/>
                    </a:solidFill>
                  </a:tcPr>
                </a:tc>
              </a:tr>
              <a:tr h="370840">
                <a:tc>
                  <a:txBody>
                    <a:bodyPr/>
                    <a:lstStyle/>
                    <a:p>
                      <a:pPr marL="227013" marR="0" indent="-227013" algn="l" defTabSz="914354" rtl="0" eaLnBrk="1" fontAlgn="auto" latinLnBrk="0" hangingPunct="1">
                        <a:lnSpc>
                          <a:spcPct val="100000"/>
                        </a:lnSpc>
                        <a:spcBef>
                          <a:spcPts val="0"/>
                        </a:spcBef>
                        <a:spcAft>
                          <a:spcPts val="1200"/>
                        </a:spcAft>
                        <a:buClrTx/>
                        <a:buSzTx/>
                        <a:buFont typeface="Arial"/>
                        <a:buChar char="•"/>
                        <a:tabLst/>
                        <a:defRPr/>
                      </a:pPr>
                      <a:r>
                        <a:rPr lang="en-US" sz="1600" b="1" dirty="0" smtClean="0">
                          <a:solidFill>
                            <a:srgbClr val="800000"/>
                          </a:solidFill>
                          <a:latin typeface="+mn-lt"/>
                        </a:rPr>
                        <a:t>17% higher click through rate </a:t>
                      </a:r>
                      <a:r>
                        <a:rPr lang="en-US" sz="1600" dirty="0" smtClean="0">
                          <a:solidFill>
                            <a:srgbClr val="003D4C"/>
                          </a:solidFill>
                          <a:latin typeface="+mn-lt"/>
                        </a:rPr>
                        <a:t>on SEM </a:t>
                      </a:r>
                      <a:r>
                        <a:rPr lang="en-US" sz="1200" dirty="0" smtClean="0">
                          <a:solidFill>
                            <a:srgbClr val="003D4C"/>
                          </a:solidFill>
                          <a:latin typeface="+mn-lt"/>
                        </a:rPr>
                        <a:t>(source: </a:t>
                      </a:r>
                      <a:r>
                        <a:rPr lang="en-US" sz="1200" dirty="0" smtClean="0">
                          <a:solidFill>
                            <a:srgbClr val="003D4C"/>
                          </a:solidFill>
                          <a:latin typeface="+mn-lt"/>
                          <a:hlinkClick r:id="rId3"/>
                        </a:rPr>
                        <a:t>Google Blog</a:t>
                      </a:r>
                      <a:r>
                        <a:rPr lang="en-US" sz="1200" dirty="0" smtClean="0">
                          <a:solidFill>
                            <a:srgbClr val="003D4C"/>
                          </a:solidFill>
                          <a:latin typeface="+mn-lt"/>
                        </a:rPr>
                        <a:t>)</a:t>
                      </a:r>
                      <a:endParaRPr lang="en-GB" sz="1600" dirty="0" smtClean="0">
                        <a:solidFill>
                          <a:srgbClr val="003D4C"/>
                        </a:solidFill>
                        <a:latin typeface="+mn-lt"/>
                      </a:endParaRPr>
                    </a:p>
                    <a:p>
                      <a:pPr marL="227013" marR="0" indent="-227013" algn="l" defTabSz="914354" rtl="0" eaLnBrk="1" fontAlgn="auto" latinLnBrk="0" hangingPunct="1">
                        <a:lnSpc>
                          <a:spcPct val="100000"/>
                        </a:lnSpc>
                        <a:spcBef>
                          <a:spcPts val="0"/>
                        </a:spcBef>
                        <a:spcAft>
                          <a:spcPts val="1200"/>
                        </a:spcAft>
                        <a:buClrTx/>
                        <a:buSzTx/>
                        <a:buFont typeface="Arial"/>
                        <a:buChar char="•"/>
                        <a:tabLst/>
                        <a:defRPr/>
                      </a:pPr>
                      <a:r>
                        <a:rPr lang="en-GB" sz="1600" dirty="0" smtClean="0">
                          <a:solidFill>
                            <a:srgbClr val="003D4C"/>
                          </a:solidFill>
                          <a:latin typeface="+mn-lt"/>
                        </a:rPr>
                        <a:t>Powerful trust signal</a:t>
                      </a:r>
                    </a:p>
                    <a:p>
                      <a:pPr>
                        <a:spcAft>
                          <a:spcPts val="1200"/>
                        </a:spcAft>
                      </a:pPr>
                      <a:endParaRPr lang="en-US" dirty="0">
                        <a:solidFill>
                          <a:srgbClr val="003D4C"/>
                        </a:solidFill>
                        <a:latin typeface="+mn-lt"/>
                      </a:endParaRPr>
                    </a:p>
                  </a:txBody>
                  <a:tcPr>
                    <a:lnT w="12700" cap="flat" cmpd="sng" algn="ctr">
                      <a:solidFill>
                        <a:scrgbClr r="0" g="0" b="0"/>
                      </a:solidFill>
                      <a:prstDash val="solid"/>
                      <a:round/>
                      <a:headEnd type="none" w="med" len="med"/>
                      <a:tailEnd type="none" w="med" len="med"/>
                    </a:lnT>
                    <a:solidFill>
                      <a:schemeClr val="bg1"/>
                    </a:solidFill>
                  </a:tcPr>
                </a:tc>
                <a:tc>
                  <a:txBody>
                    <a:bodyPr/>
                    <a:lstStyle/>
                    <a:p>
                      <a:pPr marL="227013" indent="-227013">
                        <a:spcAft>
                          <a:spcPts val="1200"/>
                        </a:spcAft>
                        <a:buFont typeface="Arial"/>
                        <a:buChar char="•"/>
                      </a:pPr>
                      <a:r>
                        <a:rPr lang="en-GB" sz="1600" dirty="0" smtClean="0">
                          <a:solidFill>
                            <a:srgbClr val="003D4C"/>
                          </a:solidFill>
                          <a:latin typeface="+mn-lt"/>
                        </a:rPr>
                        <a:t>Know how advertisers are rated by their own customers</a:t>
                      </a:r>
                    </a:p>
                    <a:p>
                      <a:pPr marL="227013" indent="-227013">
                        <a:spcAft>
                          <a:spcPts val="1200"/>
                        </a:spcAft>
                        <a:buFont typeface="Arial"/>
                        <a:buChar char="•"/>
                      </a:pPr>
                      <a:r>
                        <a:rPr lang="en-GB" sz="1600" dirty="0" smtClean="0">
                          <a:solidFill>
                            <a:srgbClr val="003D4C"/>
                          </a:solidFill>
                          <a:latin typeface="+mn-lt"/>
                        </a:rPr>
                        <a:t>Greater</a:t>
                      </a:r>
                      <a:r>
                        <a:rPr lang="en-GB" sz="1600" baseline="0" dirty="0" smtClean="0">
                          <a:solidFill>
                            <a:srgbClr val="003D4C"/>
                          </a:solidFill>
                          <a:latin typeface="+mn-lt"/>
                        </a:rPr>
                        <a:t> confidence leading up to purchase</a:t>
                      </a:r>
                      <a:endParaRPr lang="en-GB" sz="1600" dirty="0" smtClean="0">
                        <a:solidFill>
                          <a:srgbClr val="003D4C"/>
                        </a:solidFill>
                        <a:latin typeface="+mn-lt"/>
                      </a:endParaRPr>
                    </a:p>
                  </a:txBody>
                  <a:tcPr>
                    <a:lnT w="12700" cap="flat" cmpd="sng" algn="ctr">
                      <a:solidFill>
                        <a:scrgbClr r="0" g="0" b="0"/>
                      </a:solidFill>
                      <a:prstDash val="solid"/>
                      <a:round/>
                      <a:headEnd type="none" w="med" len="med"/>
                      <a:tailEnd type="none" w="med" len="med"/>
                    </a:lnT>
                    <a:solidFill>
                      <a:schemeClr val="bg1"/>
                    </a:solidFill>
                  </a:tcPr>
                </a:tc>
              </a:tr>
            </a:tbl>
          </a:graphicData>
        </a:graphic>
      </p:graphicFrame>
      <p:pic>
        <p:nvPicPr>
          <p:cNvPr id="4" name="Picture 3"/>
          <p:cNvPicPr>
            <a:picLocks noChangeAspect="1"/>
          </p:cNvPicPr>
          <p:nvPr/>
        </p:nvPicPr>
        <p:blipFill>
          <a:blip r:embed="rId4"/>
          <a:stretch>
            <a:fillRect/>
          </a:stretch>
        </p:blipFill>
        <p:spPr>
          <a:xfrm>
            <a:off x="5159805" y="302511"/>
            <a:ext cx="3063078" cy="807677"/>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0" name="Rectangle 9"/>
          <p:cNvSpPr/>
          <p:nvPr/>
        </p:nvSpPr>
        <p:spPr>
          <a:xfrm>
            <a:off x="5178033" y="605358"/>
            <a:ext cx="1719908" cy="122063"/>
          </a:xfrm>
          <a:prstGeom prst="rect">
            <a:avLst/>
          </a:pr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8587293" y="152223"/>
            <a:ext cx="524322" cy="269875"/>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FFFF"/>
                </a:solidFill>
              </a:rPr>
              <a:t>SEM</a:t>
            </a:r>
            <a:endParaRPr lang="en-US" sz="1200" dirty="0">
              <a:solidFill>
                <a:srgbClr val="0C0C0C"/>
              </a:solidFill>
            </a:endParaRPr>
          </a:p>
        </p:txBody>
      </p:sp>
    </p:spTree>
    <p:extLst>
      <p:ext uri="{BB962C8B-B14F-4D97-AF65-F5344CB8AC3E}">
        <p14:creationId xmlns:p14="http://schemas.microsoft.com/office/powerpoint/2010/main" val="1553680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89080" y="1001456"/>
            <a:ext cx="6326476" cy="4017696"/>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3" name="Title 2"/>
          <p:cNvSpPr>
            <a:spLocks noGrp="1"/>
          </p:cNvSpPr>
          <p:nvPr>
            <p:ph type="title"/>
          </p:nvPr>
        </p:nvSpPr>
        <p:spPr/>
        <p:txBody>
          <a:bodyPr anchor="t"/>
          <a:lstStyle/>
          <a:p>
            <a:r>
              <a:rPr lang="en-US" dirty="0">
                <a:solidFill>
                  <a:srgbClr val="003D4C"/>
                </a:solidFill>
                <a:cs typeface="Rockwell"/>
              </a:rPr>
              <a:t>Seller Ratings in web search </a:t>
            </a:r>
            <a:r>
              <a:rPr lang="en-US" sz="1400" i="1" dirty="0">
                <a:solidFill>
                  <a:srgbClr val="003D4C"/>
                </a:solidFill>
                <a:cs typeface="Rockwell"/>
              </a:rPr>
              <a:t>(Google &amp; Search Partners)</a:t>
            </a:r>
            <a:endParaRPr lang="en-US" sz="2000" i="1" dirty="0">
              <a:solidFill>
                <a:srgbClr val="003D4C"/>
              </a:solidFill>
              <a:cs typeface="Rockwell"/>
            </a:endParaRPr>
          </a:p>
        </p:txBody>
      </p:sp>
      <p:sp>
        <p:nvSpPr>
          <p:cNvPr id="7" name="Rectangle 6"/>
          <p:cNvSpPr/>
          <p:nvPr/>
        </p:nvSpPr>
        <p:spPr>
          <a:xfrm>
            <a:off x="5523922" y="3135170"/>
            <a:ext cx="1243326" cy="150986"/>
          </a:xfrm>
          <a:prstGeom prst="rect">
            <a:avLst/>
          </a:prstGeom>
          <a:noFill/>
          <a:ln w="38100">
            <a:solidFill>
              <a:srgbClr val="9914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Verdana"/>
              <a:ea typeface="ＭＳ Ｐゴシック"/>
            </a:endParaRPr>
          </a:p>
        </p:txBody>
      </p:sp>
      <p:sp>
        <p:nvSpPr>
          <p:cNvPr id="10" name="Rectangle 9"/>
          <p:cNvSpPr/>
          <p:nvPr/>
        </p:nvSpPr>
        <p:spPr>
          <a:xfrm>
            <a:off x="3632289" y="2175968"/>
            <a:ext cx="1287731" cy="150986"/>
          </a:xfrm>
          <a:prstGeom prst="rect">
            <a:avLst/>
          </a:prstGeom>
          <a:noFill/>
          <a:ln w="38100">
            <a:solidFill>
              <a:srgbClr val="9914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Verdana"/>
              <a:ea typeface="ＭＳ Ｐゴシック"/>
            </a:endParaRPr>
          </a:p>
        </p:txBody>
      </p:sp>
      <p:sp>
        <p:nvSpPr>
          <p:cNvPr id="11" name="Rectangle 10"/>
          <p:cNvSpPr/>
          <p:nvPr/>
        </p:nvSpPr>
        <p:spPr>
          <a:xfrm>
            <a:off x="1875294" y="2887902"/>
            <a:ext cx="1410640" cy="140690"/>
          </a:xfrm>
          <a:prstGeom prst="rect">
            <a:avLst/>
          </a:prstGeom>
          <a:noFill/>
          <a:ln w="38100">
            <a:solidFill>
              <a:srgbClr val="9914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Verdana"/>
              <a:ea typeface="ＭＳ Ｐゴシック"/>
            </a:endParaRPr>
          </a:p>
        </p:txBody>
      </p:sp>
      <p:sp>
        <p:nvSpPr>
          <p:cNvPr id="12" name="Rectangle 11"/>
          <p:cNvSpPr/>
          <p:nvPr/>
        </p:nvSpPr>
        <p:spPr>
          <a:xfrm>
            <a:off x="5525347" y="2461591"/>
            <a:ext cx="1579376" cy="158452"/>
          </a:xfrm>
          <a:prstGeom prst="rect">
            <a:avLst/>
          </a:prstGeom>
          <a:noFill/>
          <a:ln w="38100">
            <a:solidFill>
              <a:srgbClr val="9914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Verdana"/>
              <a:ea typeface="ＭＳ Ｐゴシック"/>
            </a:endParaRPr>
          </a:p>
        </p:txBody>
      </p:sp>
      <p:sp>
        <p:nvSpPr>
          <p:cNvPr id="8" name="Rectangle 7"/>
          <p:cNvSpPr/>
          <p:nvPr/>
        </p:nvSpPr>
        <p:spPr>
          <a:xfrm>
            <a:off x="8587293" y="152223"/>
            <a:ext cx="524322" cy="269875"/>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FFFF"/>
                </a:solidFill>
              </a:rPr>
              <a:t>SEM</a:t>
            </a:r>
            <a:endParaRPr lang="en-US" sz="1200" dirty="0">
              <a:solidFill>
                <a:srgbClr val="0C0C0C"/>
              </a:solidFill>
            </a:endParaRPr>
          </a:p>
        </p:txBody>
      </p:sp>
    </p:spTree>
    <p:extLst>
      <p:ext uri="{BB962C8B-B14F-4D97-AF65-F5344CB8AC3E}">
        <p14:creationId xmlns:p14="http://schemas.microsoft.com/office/powerpoint/2010/main" val="2247156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15900" y="755779"/>
            <a:ext cx="7286869" cy="4102951"/>
          </a:xfrm>
        </p:spPr>
        <p:txBody>
          <a:bodyPr>
            <a:noAutofit/>
          </a:bodyPr>
          <a:lstStyle/>
          <a:p>
            <a:pPr marL="0" indent="0">
              <a:spcAft>
                <a:spcPts val="600"/>
              </a:spcAft>
              <a:buNone/>
            </a:pPr>
            <a:r>
              <a:rPr lang="en-GB" b="1" dirty="0">
                <a:solidFill>
                  <a:schemeClr val="bg2"/>
                </a:solidFill>
                <a:latin typeface="+mn-lt"/>
              </a:rPr>
              <a:t>Simple </a:t>
            </a:r>
            <a:r>
              <a:rPr lang="en-GB" b="1" dirty="0" smtClean="0">
                <a:solidFill>
                  <a:schemeClr val="bg2"/>
                </a:solidFill>
                <a:latin typeface="+mn-lt"/>
              </a:rPr>
              <a:t>process</a:t>
            </a:r>
            <a:endParaRPr lang="en-GB" sz="1600" dirty="0">
              <a:solidFill>
                <a:srgbClr val="003D4C"/>
              </a:solidFill>
              <a:latin typeface="+mn-lt"/>
            </a:endParaRPr>
          </a:p>
          <a:p>
            <a:pPr marL="171450" indent="-171450">
              <a:spcAft>
                <a:spcPts val="600"/>
              </a:spcAft>
            </a:pPr>
            <a:r>
              <a:rPr lang="en-US" sz="1600" dirty="0">
                <a:solidFill>
                  <a:srgbClr val="003D4C"/>
                </a:solidFill>
                <a:latin typeface="+mn-lt"/>
              </a:rPr>
              <a:t>Core feature of the </a:t>
            </a:r>
            <a:r>
              <a:rPr lang="en-US" sz="1600" dirty="0" smtClean="0">
                <a:solidFill>
                  <a:srgbClr val="003D4C"/>
                </a:solidFill>
                <a:latin typeface="+mn-lt"/>
              </a:rPr>
              <a:t>Conversations </a:t>
            </a:r>
            <a:r>
              <a:rPr lang="en-US" sz="1600" dirty="0">
                <a:solidFill>
                  <a:srgbClr val="003D4C"/>
                </a:solidFill>
                <a:latin typeface="+mn-lt"/>
              </a:rPr>
              <a:t>platform</a:t>
            </a:r>
          </a:p>
          <a:p>
            <a:pPr marL="171450" indent="-171450">
              <a:spcAft>
                <a:spcPts val="600"/>
              </a:spcAft>
            </a:pPr>
            <a:r>
              <a:rPr lang="en-US" sz="1600" dirty="0">
                <a:solidFill>
                  <a:srgbClr val="003D4C"/>
                </a:solidFill>
                <a:latin typeface="+mn-lt"/>
              </a:rPr>
              <a:t>Leveraging existing purchase feed</a:t>
            </a:r>
          </a:p>
          <a:p>
            <a:pPr marL="171450" indent="-171450">
              <a:spcAft>
                <a:spcPts val="600"/>
              </a:spcAft>
            </a:pPr>
            <a:r>
              <a:rPr lang="en-US" sz="1600" dirty="0">
                <a:solidFill>
                  <a:srgbClr val="003D4C"/>
                </a:solidFill>
                <a:latin typeface="+mn-lt"/>
              </a:rPr>
              <a:t>Seller rating request email sent by </a:t>
            </a:r>
            <a:r>
              <a:rPr lang="en-US" sz="1600" dirty="0" smtClean="0">
                <a:solidFill>
                  <a:srgbClr val="003D4C"/>
                </a:solidFill>
                <a:latin typeface="+mn-lt"/>
              </a:rPr>
              <a:t>Bazaarvoice</a:t>
            </a:r>
            <a:endParaRPr lang="en-US" sz="1600" dirty="0">
              <a:solidFill>
                <a:srgbClr val="003D4C"/>
              </a:solidFill>
              <a:latin typeface="+mn-lt"/>
            </a:endParaRPr>
          </a:p>
          <a:p>
            <a:pPr marL="171450" indent="-171450">
              <a:spcAft>
                <a:spcPts val="600"/>
              </a:spcAft>
            </a:pPr>
            <a:r>
              <a:rPr lang="en-US" sz="1600" dirty="0">
                <a:solidFill>
                  <a:srgbClr val="003D4C"/>
                </a:solidFill>
                <a:latin typeface="+mn-lt"/>
              </a:rPr>
              <a:t>Submission form hosted by </a:t>
            </a:r>
            <a:r>
              <a:rPr lang="en-US" sz="1600" dirty="0" smtClean="0">
                <a:solidFill>
                  <a:srgbClr val="003D4C"/>
                </a:solidFill>
                <a:latin typeface="+mn-lt"/>
              </a:rPr>
              <a:t>Bazaarvoice</a:t>
            </a:r>
            <a:endParaRPr lang="en-US" sz="1600" dirty="0">
              <a:solidFill>
                <a:srgbClr val="003D4C"/>
              </a:solidFill>
              <a:latin typeface="+mn-lt"/>
            </a:endParaRPr>
          </a:p>
          <a:p>
            <a:pPr marL="0" indent="0">
              <a:spcAft>
                <a:spcPts val="600"/>
              </a:spcAft>
              <a:buNone/>
            </a:pPr>
            <a:r>
              <a:rPr lang="en-US" b="1" dirty="0">
                <a:solidFill>
                  <a:schemeClr val="bg2"/>
                </a:solidFill>
                <a:latin typeface="+mn-lt"/>
              </a:rPr>
              <a:t>Optimized for </a:t>
            </a:r>
            <a:r>
              <a:rPr lang="en-US" b="1" dirty="0" smtClean="0">
                <a:solidFill>
                  <a:schemeClr val="bg2"/>
                </a:solidFill>
                <a:latin typeface="+mn-lt"/>
              </a:rPr>
              <a:t>volume</a:t>
            </a:r>
            <a:endParaRPr lang="en-US" sz="1600" dirty="0">
              <a:solidFill>
                <a:srgbClr val="003D4C"/>
              </a:solidFill>
              <a:latin typeface="+mn-lt"/>
            </a:endParaRPr>
          </a:p>
          <a:p>
            <a:pPr marL="171450" indent="-171450">
              <a:spcAft>
                <a:spcPts val="600"/>
              </a:spcAft>
            </a:pPr>
            <a:r>
              <a:rPr lang="en-GB" sz="1600" dirty="0">
                <a:solidFill>
                  <a:srgbClr val="003D4C"/>
                </a:solidFill>
                <a:latin typeface="+mn-lt"/>
              </a:rPr>
              <a:t>Mobile optimised emails for higher click-through</a:t>
            </a:r>
          </a:p>
          <a:p>
            <a:pPr marL="171450" indent="-171450">
              <a:spcAft>
                <a:spcPts val="600"/>
              </a:spcAft>
            </a:pPr>
            <a:r>
              <a:rPr lang="en-GB" sz="1600" dirty="0">
                <a:solidFill>
                  <a:srgbClr val="003D4C"/>
                </a:solidFill>
                <a:latin typeface="+mn-lt"/>
              </a:rPr>
              <a:t>Responsive submission form for higher </a:t>
            </a:r>
            <a:r>
              <a:rPr lang="en-GB" sz="1600" dirty="0" smtClean="0">
                <a:solidFill>
                  <a:srgbClr val="003D4C"/>
                </a:solidFill>
                <a:latin typeface="+mn-lt"/>
              </a:rPr>
              <a:t>volume</a:t>
            </a:r>
            <a:endParaRPr lang="en-US" sz="1600" dirty="0" smtClean="0">
              <a:latin typeface="+mn-lt"/>
            </a:endParaRPr>
          </a:p>
          <a:p>
            <a:pPr marL="0" indent="0">
              <a:spcAft>
                <a:spcPts val="600"/>
              </a:spcAft>
              <a:buNone/>
            </a:pPr>
            <a:r>
              <a:rPr lang="en-US" b="1" dirty="0" smtClean="0">
                <a:solidFill>
                  <a:schemeClr val="bg2"/>
                </a:solidFill>
              </a:rPr>
              <a:t>Availability</a:t>
            </a:r>
            <a:endParaRPr lang="en-US" sz="1600" dirty="0">
              <a:solidFill>
                <a:srgbClr val="003D4C"/>
              </a:solidFill>
            </a:endParaRPr>
          </a:p>
          <a:p>
            <a:pPr marL="171450" indent="-171450">
              <a:spcAft>
                <a:spcPts val="600"/>
              </a:spcAft>
            </a:pPr>
            <a:r>
              <a:rPr lang="en-GB" sz="1600" dirty="0" smtClean="0">
                <a:solidFill>
                  <a:srgbClr val="003D4C"/>
                </a:solidFill>
              </a:rPr>
              <a:t>Google currently supports GSR on</a:t>
            </a:r>
          </a:p>
          <a:p>
            <a:pPr marL="400050" lvl="3" indent="0">
              <a:spcAft>
                <a:spcPts val="600"/>
              </a:spcAft>
              <a:buNone/>
            </a:pPr>
            <a:r>
              <a:rPr lang="en-GB" dirty="0" err="1">
                <a:solidFill>
                  <a:srgbClr val="003D4C"/>
                </a:solidFill>
                <a:latin typeface="+mn-lt"/>
              </a:rPr>
              <a:t>Google.com</a:t>
            </a:r>
            <a:r>
              <a:rPr lang="en-GB" dirty="0">
                <a:solidFill>
                  <a:srgbClr val="003D4C"/>
                </a:solidFill>
                <a:latin typeface="+mn-lt"/>
              </a:rPr>
              <a:t>, </a:t>
            </a:r>
            <a:r>
              <a:rPr lang="en-GB" dirty="0" err="1">
                <a:solidFill>
                  <a:srgbClr val="003D4C"/>
                </a:solidFill>
                <a:latin typeface="+mn-lt"/>
              </a:rPr>
              <a:t>google.co.uk</a:t>
            </a:r>
            <a:r>
              <a:rPr lang="en-GB" dirty="0">
                <a:solidFill>
                  <a:srgbClr val="003D4C"/>
                </a:solidFill>
                <a:latin typeface="+mn-lt"/>
              </a:rPr>
              <a:t>, </a:t>
            </a:r>
            <a:r>
              <a:rPr lang="en-GB" dirty="0" err="1">
                <a:solidFill>
                  <a:srgbClr val="003D4C"/>
                </a:solidFill>
                <a:latin typeface="+mn-lt"/>
              </a:rPr>
              <a:t>google.de</a:t>
            </a:r>
            <a:r>
              <a:rPr lang="en-GB" dirty="0">
                <a:solidFill>
                  <a:srgbClr val="003D4C"/>
                </a:solidFill>
                <a:latin typeface="+mn-lt"/>
              </a:rPr>
              <a:t>, </a:t>
            </a:r>
            <a:r>
              <a:rPr lang="en-GB" dirty="0" err="1">
                <a:solidFill>
                  <a:srgbClr val="003D4C"/>
                </a:solidFill>
                <a:latin typeface="+mn-lt"/>
              </a:rPr>
              <a:t>google.fr</a:t>
            </a:r>
            <a:r>
              <a:rPr lang="en-GB" dirty="0">
                <a:solidFill>
                  <a:srgbClr val="003D4C"/>
                </a:solidFill>
                <a:latin typeface="+mn-lt"/>
              </a:rPr>
              <a:t>, </a:t>
            </a:r>
            <a:r>
              <a:rPr lang="en-GB" dirty="0" err="1">
                <a:solidFill>
                  <a:srgbClr val="003D4C"/>
                </a:solidFill>
                <a:latin typeface="+mn-lt"/>
              </a:rPr>
              <a:t>google.nl</a:t>
            </a:r>
            <a:endParaRPr lang="en-GB" dirty="0">
              <a:solidFill>
                <a:srgbClr val="003D4C"/>
              </a:solidFill>
              <a:latin typeface="+mn-lt"/>
            </a:endParaRPr>
          </a:p>
          <a:p>
            <a:pPr marL="171450" indent="-171450">
              <a:spcAft>
                <a:spcPts val="600"/>
              </a:spcAft>
            </a:pPr>
            <a:r>
              <a:rPr lang="en-GB" sz="1600" dirty="0" smtClean="0">
                <a:solidFill>
                  <a:srgbClr val="003D4C"/>
                </a:solidFill>
              </a:rPr>
              <a:t>Available for Conversations clients now</a:t>
            </a:r>
          </a:p>
          <a:p>
            <a:pPr marL="0" indent="0">
              <a:spcAft>
                <a:spcPts val="600"/>
              </a:spcAft>
              <a:buNone/>
            </a:pPr>
            <a:endParaRPr lang="en-GB" sz="1600" dirty="0">
              <a:solidFill>
                <a:srgbClr val="003D4C"/>
              </a:solidFill>
            </a:endParaRPr>
          </a:p>
        </p:txBody>
      </p:sp>
      <p:pic>
        <p:nvPicPr>
          <p:cNvPr id="4" name="Picture 4" descr="C:\Users\aurelien.dubot\Documents\01 - Work Documents\01 - Reference documents\05 - Product initiatives\Google Seller ratings\01 - visuals\Google Seller Ratings - Email i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804" y="790981"/>
            <a:ext cx="2378231" cy="23961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3" descr="C:\Users\aurelien.dubot\Documents\01 - Work Documents\01 - Reference documents\05 - Product initiatives\Google Seller ratings\01 - visuals\review submission fo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5676" y="2621635"/>
            <a:ext cx="2488324" cy="22191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itle 2"/>
          <p:cNvSpPr>
            <a:spLocks noGrp="1"/>
          </p:cNvSpPr>
          <p:nvPr>
            <p:ph type="title"/>
          </p:nvPr>
        </p:nvSpPr>
        <p:spPr>
          <a:xfrm>
            <a:off x="215900" y="206375"/>
            <a:ext cx="8680450" cy="857250"/>
          </a:xfrm>
        </p:spPr>
        <p:txBody>
          <a:bodyPr anchor="t"/>
          <a:lstStyle/>
          <a:p>
            <a:r>
              <a:rPr lang="en-US" dirty="0" smtClean="0"/>
              <a:t>Google Seller Ratings – How We Do It</a:t>
            </a:r>
            <a:endParaRPr lang="en-US" dirty="0"/>
          </a:p>
        </p:txBody>
      </p:sp>
      <p:sp>
        <p:nvSpPr>
          <p:cNvPr id="8" name="Rectangle 7"/>
          <p:cNvSpPr/>
          <p:nvPr/>
        </p:nvSpPr>
        <p:spPr>
          <a:xfrm>
            <a:off x="8587293" y="152223"/>
            <a:ext cx="524322" cy="269875"/>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FFFF"/>
                </a:solidFill>
              </a:rPr>
              <a:t>SEM</a:t>
            </a:r>
            <a:endParaRPr lang="en-US" sz="1200" dirty="0">
              <a:solidFill>
                <a:srgbClr val="0C0C0C"/>
              </a:solidFill>
            </a:endParaRPr>
          </a:p>
        </p:txBody>
      </p:sp>
    </p:spTree>
    <p:extLst>
      <p:ext uri="{BB962C8B-B14F-4D97-AF65-F5344CB8AC3E}">
        <p14:creationId xmlns:p14="http://schemas.microsoft.com/office/powerpoint/2010/main" val="18560600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fade">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fade">
                                      <p:cBhvr>
                                        <p:cTn id="47" dur="500"/>
                                        <p:tgtEl>
                                          <p:spTgt spid="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fade">
                                      <p:cBhvr>
                                        <p:cTn id="52" dur="500"/>
                                        <p:tgtEl>
                                          <p:spTgt spid="2">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animEffect transition="in" filter="fade">
                                      <p:cBhvr>
                                        <p:cTn id="57" dur="500"/>
                                        <p:tgtEl>
                                          <p:spTgt spid="2">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9" end="9"/>
                                            </p:txEl>
                                          </p:spTgt>
                                        </p:tgtEl>
                                        <p:attrNameLst>
                                          <p:attrName>style.visibility</p:attrName>
                                        </p:attrNameLst>
                                      </p:cBhvr>
                                      <p:to>
                                        <p:strVal val="visible"/>
                                      </p:to>
                                    </p:set>
                                    <p:animEffect transition="in" filter="fade">
                                      <p:cBhvr>
                                        <p:cTn id="62" dur="500"/>
                                        <p:tgtEl>
                                          <p:spTgt spid="2">
                                            <p:txEl>
                                              <p:pRg st="9" end="9"/>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
                                            <p:txEl>
                                              <p:pRg st="10" end="10"/>
                                            </p:txEl>
                                          </p:spTgt>
                                        </p:tgtEl>
                                        <p:attrNameLst>
                                          <p:attrName>style.visibility</p:attrName>
                                        </p:attrNameLst>
                                      </p:cBhvr>
                                      <p:to>
                                        <p:strVal val="visible"/>
                                      </p:to>
                                    </p:set>
                                    <p:animEffect transition="in" filter="fade">
                                      <p:cBhvr>
                                        <p:cTn id="65" dur="500"/>
                                        <p:tgtEl>
                                          <p:spTgt spid="2">
                                            <p:txEl>
                                              <p:pRg st="10" end="1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
                                            <p:txEl>
                                              <p:pRg st="11" end="11"/>
                                            </p:txEl>
                                          </p:spTgt>
                                        </p:tgtEl>
                                        <p:attrNameLst>
                                          <p:attrName>style.visibility</p:attrName>
                                        </p:attrNameLst>
                                      </p:cBhvr>
                                      <p:to>
                                        <p:strVal val="visible"/>
                                      </p:to>
                                    </p:set>
                                    <p:animEffect transition="in" filter="fade">
                                      <p:cBhvr>
                                        <p:cTn id="68"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15900" y="755779"/>
            <a:ext cx="7286869" cy="3807019"/>
          </a:xfrm>
        </p:spPr>
        <p:txBody>
          <a:bodyPr>
            <a:noAutofit/>
          </a:bodyPr>
          <a:lstStyle/>
          <a:p>
            <a:pPr marL="0" indent="0">
              <a:spcAft>
                <a:spcPts val="600"/>
              </a:spcAft>
              <a:buNone/>
            </a:pPr>
            <a:r>
              <a:rPr lang="en-GB" b="1" dirty="0">
                <a:solidFill>
                  <a:schemeClr val="bg2"/>
                </a:solidFill>
                <a:latin typeface="+mn-lt"/>
              </a:rPr>
              <a:t>Simple </a:t>
            </a:r>
            <a:r>
              <a:rPr lang="en-GB" b="1" dirty="0" smtClean="0">
                <a:solidFill>
                  <a:schemeClr val="bg2"/>
                </a:solidFill>
                <a:latin typeface="+mn-lt"/>
              </a:rPr>
              <a:t>process</a:t>
            </a:r>
            <a:endParaRPr lang="en-GB" sz="1600" dirty="0">
              <a:solidFill>
                <a:srgbClr val="003D4C"/>
              </a:solidFill>
              <a:latin typeface="+mn-lt"/>
            </a:endParaRPr>
          </a:p>
          <a:p>
            <a:pPr marL="171450" indent="-171450">
              <a:spcAft>
                <a:spcPts val="600"/>
              </a:spcAft>
            </a:pPr>
            <a:r>
              <a:rPr lang="en-US" sz="1600" dirty="0">
                <a:solidFill>
                  <a:srgbClr val="003D4C"/>
                </a:solidFill>
                <a:latin typeface="+mn-lt"/>
              </a:rPr>
              <a:t>Core feature of the </a:t>
            </a:r>
            <a:r>
              <a:rPr lang="en-US" sz="1600" dirty="0" smtClean="0">
                <a:solidFill>
                  <a:srgbClr val="003D4C"/>
                </a:solidFill>
                <a:latin typeface="+mn-lt"/>
              </a:rPr>
              <a:t>Conversations </a:t>
            </a:r>
            <a:r>
              <a:rPr lang="en-US" sz="1600" dirty="0">
                <a:solidFill>
                  <a:srgbClr val="003D4C"/>
                </a:solidFill>
                <a:latin typeface="+mn-lt"/>
              </a:rPr>
              <a:t>platform</a:t>
            </a:r>
          </a:p>
          <a:p>
            <a:pPr marL="171450" indent="-171450">
              <a:spcAft>
                <a:spcPts val="600"/>
              </a:spcAft>
            </a:pPr>
            <a:r>
              <a:rPr lang="en-US" sz="1600" dirty="0">
                <a:solidFill>
                  <a:srgbClr val="003D4C"/>
                </a:solidFill>
                <a:latin typeface="+mn-lt"/>
              </a:rPr>
              <a:t>Leveraging existing purchase feed</a:t>
            </a:r>
          </a:p>
          <a:p>
            <a:pPr marL="171450" indent="-171450">
              <a:spcAft>
                <a:spcPts val="600"/>
              </a:spcAft>
            </a:pPr>
            <a:r>
              <a:rPr lang="en-US" sz="1600" dirty="0">
                <a:solidFill>
                  <a:srgbClr val="003D4C"/>
                </a:solidFill>
                <a:latin typeface="+mn-lt"/>
              </a:rPr>
              <a:t>Seller rating request email sent by </a:t>
            </a:r>
            <a:r>
              <a:rPr lang="en-US" sz="1600" dirty="0" smtClean="0">
                <a:solidFill>
                  <a:srgbClr val="003D4C"/>
                </a:solidFill>
                <a:latin typeface="+mn-lt"/>
              </a:rPr>
              <a:t>Bazaarvoice</a:t>
            </a:r>
            <a:endParaRPr lang="en-US" sz="1600" dirty="0">
              <a:solidFill>
                <a:srgbClr val="003D4C"/>
              </a:solidFill>
              <a:latin typeface="+mn-lt"/>
            </a:endParaRPr>
          </a:p>
          <a:p>
            <a:pPr marL="171450" indent="-171450">
              <a:spcAft>
                <a:spcPts val="600"/>
              </a:spcAft>
            </a:pPr>
            <a:r>
              <a:rPr lang="en-US" sz="1600" dirty="0">
                <a:solidFill>
                  <a:srgbClr val="003D4C"/>
                </a:solidFill>
                <a:latin typeface="+mn-lt"/>
              </a:rPr>
              <a:t>Submission form hosted by </a:t>
            </a:r>
            <a:r>
              <a:rPr lang="en-US" sz="1600" dirty="0" smtClean="0">
                <a:solidFill>
                  <a:srgbClr val="003D4C"/>
                </a:solidFill>
                <a:latin typeface="+mn-lt"/>
              </a:rPr>
              <a:t>Bazaarvoice</a:t>
            </a:r>
            <a:endParaRPr lang="en-US" sz="1600" dirty="0">
              <a:solidFill>
                <a:srgbClr val="003D4C"/>
              </a:solidFill>
              <a:latin typeface="+mn-lt"/>
            </a:endParaRPr>
          </a:p>
          <a:p>
            <a:pPr marL="0" indent="0">
              <a:spcAft>
                <a:spcPts val="600"/>
              </a:spcAft>
              <a:buNone/>
            </a:pPr>
            <a:r>
              <a:rPr lang="en-US" b="1" dirty="0">
                <a:solidFill>
                  <a:schemeClr val="bg2"/>
                </a:solidFill>
                <a:latin typeface="+mn-lt"/>
              </a:rPr>
              <a:t>Optimized for </a:t>
            </a:r>
            <a:r>
              <a:rPr lang="en-US" b="1" dirty="0" smtClean="0">
                <a:solidFill>
                  <a:schemeClr val="bg2"/>
                </a:solidFill>
                <a:latin typeface="+mn-lt"/>
              </a:rPr>
              <a:t>volume</a:t>
            </a:r>
            <a:endParaRPr lang="en-US" sz="1600" dirty="0">
              <a:solidFill>
                <a:srgbClr val="003D4C"/>
              </a:solidFill>
              <a:latin typeface="+mn-lt"/>
            </a:endParaRPr>
          </a:p>
          <a:p>
            <a:pPr marL="171450" indent="-171450">
              <a:spcAft>
                <a:spcPts val="600"/>
              </a:spcAft>
            </a:pPr>
            <a:r>
              <a:rPr lang="en-GB" sz="1600" dirty="0">
                <a:solidFill>
                  <a:srgbClr val="003D4C"/>
                </a:solidFill>
                <a:latin typeface="+mn-lt"/>
              </a:rPr>
              <a:t>Mobile optimised emails for higher click-through</a:t>
            </a:r>
          </a:p>
          <a:p>
            <a:pPr marL="171450" indent="-171450">
              <a:spcAft>
                <a:spcPts val="600"/>
              </a:spcAft>
            </a:pPr>
            <a:r>
              <a:rPr lang="en-GB" sz="1600" dirty="0">
                <a:solidFill>
                  <a:srgbClr val="003D4C"/>
                </a:solidFill>
                <a:latin typeface="+mn-lt"/>
              </a:rPr>
              <a:t>Responsive submission form for higher </a:t>
            </a:r>
            <a:r>
              <a:rPr lang="en-GB" sz="1600" dirty="0" smtClean="0">
                <a:solidFill>
                  <a:srgbClr val="003D4C"/>
                </a:solidFill>
                <a:latin typeface="+mn-lt"/>
              </a:rPr>
              <a:t>volume</a:t>
            </a:r>
            <a:endParaRPr lang="en-US" sz="1600" dirty="0" smtClean="0">
              <a:latin typeface="+mn-lt"/>
            </a:endParaRPr>
          </a:p>
          <a:p>
            <a:pPr marL="0" indent="0">
              <a:spcAft>
                <a:spcPts val="600"/>
              </a:spcAft>
              <a:buNone/>
            </a:pPr>
            <a:r>
              <a:rPr lang="en-US" b="1" dirty="0" smtClean="0">
                <a:solidFill>
                  <a:schemeClr val="bg2"/>
                </a:solidFill>
              </a:rPr>
              <a:t>Availability</a:t>
            </a:r>
            <a:endParaRPr lang="en-US" sz="1600" dirty="0">
              <a:solidFill>
                <a:srgbClr val="003D4C"/>
              </a:solidFill>
            </a:endParaRPr>
          </a:p>
          <a:p>
            <a:pPr marL="171450" indent="-171450">
              <a:spcAft>
                <a:spcPts val="600"/>
              </a:spcAft>
            </a:pPr>
            <a:r>
              <a:rPr lang="en-GB" sz="1600" dirty="0" smtClean="0">
                <a:solidFill>
                  <a:srgbClr val="003D4C"/>
                </a:solidFill>
              </a:rPr>
              <a:t>Google currently supports GSR on</a:t>
            </a:r>
          </a:p>
          <a:p>
            <a:pPr marL="400050" lvl="3" indent="0">
              <a:spcAft>
                <a:spcPts val="600"/>
              </a:spcAft>
              <a:buNone/>
            </a:pPr>
            <a:r>
              <a:rPr lang="en-GB" dirty="0" err="1">
                <a:solidFill>
                  <a:srgbClr val="003D4C"/>
                </a:solidFill>
                <a:latin typeface="+mn-lt"/>
              </a:rPr>
              <a:t>Google.com</a:t>
            </a:r>
            <a:r>
              <a:rPr lang="en-GB" dirty="0">
                <a:solidFill>
                  <a:srgbClr val="003D4C"/>
                </a:solidFill>
                <a:latin typeface="+mn-lt"/>
              </a:rPr>
              <a:t>, </a:t>
            </a:r>
            <a:r>
              <a:rPr lang="en-GB" dirty="0" err="1">
                <a:solidFill>
                  <a:srgbClr val="003D4C"/>
                </a:solidFill>
                <a:latin typeface="+mn-lt"/>
              </a:rPr>
              <a:t>google.co.uk</a:t>
            </a:r>
            <a:r>
              <a:rPr lang="en-GB" dirty="0">
                <a:solidFill>
                  <a:srgbClr val="003D4C"/>
                </a:solidFill>
                <a:latin typeface="+mn-lt"/>
              </a:rPr>
              <a:t>, </a:t>
            </a:r>
            <a:r>
              <a:rPr lang="en-GB" dirty="0" err="1">
                <a:solidFill>
                  <a:srgbClr val="003D4C"/>
                </a:solidFill>
                <a:latin typeface="+mn-lt"/>
              </a:rPr>
              <a:t>google.de</a:t>
            </a:r>
            <a:r>
              <a:rPr lang="en-GB" dirty="0">
                <a:solidFill>
                  <a:srgbClr val="003D4C"/>
                </a:solidFill>
                <a:latin typeface="+mn-lt"/>
              </a:rPr>
              <a:t>, </a:t>
            </a:r>
            <a:r>
              <a:rPr lang="en-GB" dirty="0" err="1">
                <a:solidFill>
                  <a:srgbClr val="003D4C"/>
                </a:solidFill>
                <a:latin typeface="+mn-lt"/>
              </a:rPr>
              <a:t>google.fr</a:t>
            </a:r>
            <a:r>
              <a:rPr lang="en-GB" dirty="0">
                <a:solidFill>
                  <a:srgbClr val="003D4C"/>
                </a:solidFill>
                <a:latin typeface="+mn-lt"/>
              </a:rPr>
              <a:t>, </a:t>
            </a:r>
            <a:r>
              <a:rPr lang="en-GB" dirty="0" err="1">
                <a:solidFill>
                  <a:srgbClr val="003D4C"/>
                </a:solidFill>
                <a:latin typeface="+mn-lt"/>
              </a:rPr>
              <a:t>google.nl</a:t>
            </a:r>
            <a:endParaRPr lang="en-GB" dirty="0">
              <a:solidFill>
                <a:srgbClr val="003D4C"/>
              </a:solidFill>
              <a:latin typeface="+mn-lt"/>
            </a:endParaRPr>
          </a:p>
          <a:p>
            <a:pPr marL="171450" indent="-171450">
              <a:spcAft>
                <a:spcPts val="600"/>
              </a:spcAft>
            </a:pPr>
            <a:r>
              <a:rPr lang="en-GB" sz="1600" dirty="0" smtClean="0">
                <a:solidFill>
                  <a:srgbClr val="003D4C"/>
                </a:solidFill>
              </a:rPr>
              <a:t>Available for Conversations clients now</a:t>
            </a:r>
          </a:p>
          <a:p>
            <a:pPr marL="171450" indent="-171450">
              <a:spcAft>
                <a:spcPts val="600"/>
              </a:spcAft>
            </a:pPr>
            <a:r>
              <a:rPr lang="en-GB" sz="1600" dirty="0" smtClean="0">
                <a:solidFill>
                  <a:srgbClr val="003D4C"/>
                </a:solidFill>
              </a:rPr>
              <a:t>US PRR availability end of Feb. 2015; Availability for PRR in EMEA is TBD</a:t>
            </a:r>
            <a:endParaRPr lang="en-GB" sz="1600" dirty="0">
              <a:solidFill>
                <a:srgbClr val="003D4C"/>
              </a:solidFill>
            </a:endParaRPr>
          </a:p>
        </p:txBody>
      </p:sp>
      <p:pic>
        <p:nvPicPr>
          <p:cNvPr id="4" name="Picture 4" descr="C:\Users\aurelien.dubot\Documents\01 - Work Documents\01 - Reference documents\05 - Product initiatives\Google Seller ratings\01 - visuals\Google Seller Ratings - Email i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804" y="790981"/>
            <a:ext cx="2378231" cy="23961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3" descr="C:\Users\aurelien.dubot\Documents\01 - Work Documents\01 - Reference documents\05 - Product initiatives\Google Seller ratings\01 - visuals\review submission for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8794" y="2480510"/>
            <a:ext cx="2488324" cy="22191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itle 2"/>
          <p:cNvSpPr>
            <a:spLocks noGrp="1"/>
          </p:cNvSpPr>
          <p:nvPr>
            <p:ph type="title"/>
          </p:nvPr>
        </p:nvSpPr>
        <p:spPr>
          <a:xfrm>
            <a:off x="215900" y="206375"/>
            <a:ext cx="8680450" cy="857250"/>
          </a:xfrm>
        </p:spPr>
        <p:txBody>
          <a:bodyPr anchor="t"/>
          <a:lstStyle/>
          <a:p>
            <a:r>
              <a:rPr lang="en-US" dirty="0" smtClean="0"/>
              <a:t>Google Seller Ratings – How We Do It</a:t>
            </a:r>
            <a:endParaRPr lang="en-US" dirty="0"/>
          </a:p>
        </p:txBody>
      </p:sp>
      <p:sp>
        <p:nvSpPr>
          <p:cNvPr id="8" name="Rectangle 7"/>
          <p:cNvSpPr/>
          <p:nvPr/>
        </p:nvSpPr>
        <p:spPr>
          <a:xfrm>
            <a:off x="8587293" y="152223"/>
            <a:ext cx="524322" cy="269875"/>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FFFF"/>
                </a:solidFill>
              </a:rPr>
              <a:t>SEM</a:t>
            </a:r>
            <a:endParaRPr lang="en-US" sz="1200" dirty="0">
              <a:solidFill>
                <a:srgbClr val="0C0C0C"/>
              </a:solidFill>
            </a:endParaRPr>
          </a:p>
        </p:txBody>
      </p:sp>
    </p:spTree>
    <p:extLst>
      <p:ext uri="{BB962C8B-B14F-4D97-AF65-F5344CB8AC3E}">
        <p14:creationId xmlns:p14="http://schemas.microsoft.com/office/powerpoint/2010/main" val="3742238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5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animEffect transition="in" filter="fade">
                                      <p:cBhvr>
                                        <p:cTn id="37" dur="500"/>
                                        <p:tgtEl>
                                          <p:spTgt spid="2">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6" end="6"/>
                                            </p:txEl>
                                          </p:spTgt>
                                        </p:tgtEl>
                                        <p:attrNameLst>
                                          <p:attrName>style.visibility</p:attrName>
                                        </p:attrNameLst>
                                      </p:cBhvr>
                                      <p:to>
                                        <p:strVal val="visible"/>
                                      </p:to>
                                    </p:set>
                                    <p:animEffect transition="in" filter="fade">
                                      <p:cBhvr>
                                        <p:cTn id="47" dur="500"/>
                                        <p:tgtEl>
                                          <p:spTgt spid="2">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7" end="7"/>
                                            </p:txEl>
                                          </p:spTgt>
                                        </p:tgtEl>
                                        <p:attrNameLst>
                                          <p:attrName>style.visibility</p:attrName>
                                        </p:attrNameLst>
                                      </p:cBhvr>
                                      <p:to>
                                        <p:strVal val="visible"/>
                                      </p:to>
                                    </p:set>
                                    <p:animEffect transition="in" filter="fade">
                                      <p:cBhvr>
                                        <p:cTn id="52" dur="500"/>
                                        <p:tgtEl>
                                          <p:spTgt spid="2">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animEffect transition="in" filter="fade">
                                      <p:cBhvr>
                                        <p:cTn id="57" dur="500"/>
                                        <p:tgtEl>
                                          <p:spTgt spid="2">
                                            <p:txEl>
                                              <p:pRg st="8" end="8"/>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9" end="9"/>
                                            </p:txEl>
                                          </p:spTgt>
                                        </p:tgtEl>
                                        <p:attrNameLst>
                                          <p:attrName>style.visibility</p:attrName>
                                        </p:attrNameLst>
                                      </p:cBhvr>
                                      <p:to>
                                        <p:strVal val="visible"/>
                                      </p:to>
                                    </p:set>
                                    <p:animEffect transition="in" filter="fade">
                                      <p:cBhvr>
                                        <p:cTn id="62" dur="500"/>
                                        <p:tgtEl>
                                          <p:spTgt spid="2">
                                            <p:txEl>
                                              <p:pRg st="9" end="9"/>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
                                            <p:txEl>
                                              <p:pRg st="10" end="10"/>
                                            </p:txEl>
                                          </p:spTgt>
                                        </p:tgtEl>
                                        <p:attrNameLst>
                                          <p:attrName>style.visibility</p:attrName>
                                        </p:attrNameLst>
                                      </p:cBhvr>
                                      <p:to>
                                        <p:strVal val="visible"/>
                                      </p:to>
                                    </p:set>
                                    <p:animEffect transition="in" filter="fade">
                                      <p:cBhvr>
                                        <p:cTn id="65" dur="500"/>
                                        <p:tgtEl>
                                          <p:spTgt spid="2">
                                            <p:txEl>
                                              <p:pRg st="10" end="1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
                                            <p:txEl>
                                              <p:pRg st="11" end="11"/>
                                            </p:txEl>
                                          </p:spTgt>
                                        </p:tgtEl>
                                        <p:attrNameLst>
                                          <p:attrName>style.visibility</p:attrName>
                                        </p:attrNameLst>
                                      </p:cBhvr>
                                      <p:to>
                                        <p:strVal val="visible"/>
                                      </p:to>
                                    </p:set>
                                    <p:animEffect transition="in" filter="fade">
                                      <p:cBhvr>
                                        <p:cTn id="68" dur="500"/>
                                        <p:tgtEl>
                                          <p:spTgt spid="2">
                                            <p:txEl>
                                              <p:pRg st="11" end="1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
                                            <p:txEl>
                                              <p:pRg st="12" end="12"/>
                                            </p:txEl>
                                          </p:spTgt>
                                        </p:tgtEl>
                                        <p:attrNameLst>
                                          <p:attrName>style.visibility</p:attrName>
                                        </p:attrNameLst>
                                      </p:cBhvr>
                                      <p:to>
                                        <p:strVal val="visible"/>
                                      </p:to>
                                    </p:set>
                                    <p:animEffect transition="in" filter="fade">
                                      <p:cBhvr>
                                        <p:cTn id="73"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24366" y="846668"/>
            <a:ext cx="8743950" cy="3979332"/>
          </a:xfrm>
        </p:spPr>
        <p:txBody>
          <a:bodyPr>
            <a:normAutofit/>
          </a:bodyPr>
          <a:lstStyle/>
          <a:p>
            <a:pPr marL="230188" indent="-230188">
              <a:lnSpc>
                <a:spcPct val="120000"/>
              </a:lnSpc>
            </a:pPr>
            <a:r>
              <a:rPr lang="en-US" sz="2000" dirty="0" smtClean="0">
                <a:latin typeface="+mn-lt"/>
              </a:rPr>
              <a:t>The Importance of Search</a:t>
            </a:r>
            <a:endParaRPr lang="en-US" sz="2000" dirty="0">
              <a:latin typeface="+mn-lt"/>
            </a:endParaRPr>
          </a:p>
          <a:p>
            <a:pPr marL="230188" indent="-230188">
              <a:lnSpc>
                <a:spcPct val="120000"/>
              </a:lnSpc>
            </a:pPr>
            <a:r>
              <a:rPr lang="en-US" sz="2000" dirty="0" smtClean="0">
                <a:latin typeface="+mn-lt"/>
              </a:rPr>
              <a:t>Search Terminology</a:t>
            </a:r>
          </a:p>
          <a:p>
            <a:pPr marL="230188" indent="-230188">
              <a:lnSpc>
                <a:spcPct val="120000"/>
              </a:lnSpc>
            </a:pPr>
            <a:r>
              <a:rPr lang="en-US" sz="2000" dirty="0" smtClean="0">
                <a:latin typeface="+mn-lt"/>
              </a:rPr>
              <a:t>Impact of Reviews</a:t>
            </a:r>
          </a:p>
          <a:p>
            <a:pPr marL="230188" indent="-230188">
              <a:lnSpc>
                <a:spcPct val="120000"/>
              </a:lnSpc>
            </a:pPr>
            <a:r>
              <a:rPr lang="en-US" sz="2000" dirty="0" smtClean="0">
                <a:latin typeface="+mn-lt"/>
              </a:rPr>
              <a:t>What Components Apply to What Customers</a:t>
            </a:r>
          </a:p>
          <a:p>
            <a:pPr marL="230188" indent="-230188">
              <a:lnSpc>
                <a:spcPct val="120000"/>
              </a:lnSpc>
            </a:pPr>
            <a:r>
              <a:rPr lang="en-US" sz="2000" dirty="0" smtClean="0">
                <a:latin typeface="+mn-lt"/>
              </a:rPr>
              <a:t>What to Ask &amp; What to Do</a:t>
            </a:r>
            <a:endParaRPr lang="en-US" dirty="0">
              <a:latin typeface="+mn-lt"/>
            </a:endParaRPr>
          </a:p>
        </p:txBody>
      </p:sp>
      <p:sp>
        <p:nvSpPr>
          <p:cNvPr id="3" name="Title 2"/>
          <p:cNvSpPr>
            <a:spLocks noGrp="1"/>
          </p:cNvSpPr>
          <p:nvPr>
            <p:ph type="title"/>
          </p:nvPr>
        </p:nvSpPr>
        <p:spPr/>
        <p:txBody>
          <a:bodyPr/>
          <a:lstStyle/>
          <a:p>
            <a:r>
              <a:rPr lang="en-US" dirty="0" smtClean="0"/>
              <a:t>Topics</a:t>
            </a:r>
            <a:endParaRPr lang="en-US" dirty="0"/>
          </a:p>
        </p:txBody>
      </p:sp>
    </p:spTree>
    <p:extLst>
      <p:ext uri="{BB962C8B-B14F-4D97-AF65-F5344CB8AC3E}">
        <p14:creationId xmlns:p14="http://schemas.microsoft.com/office/powerpoint/2010/main" val="7312157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t"/>
          <a:lstStyle/>
          <a:p>
            <a:r>
              <a:rPr lang="en-US" dirty="0" smtClean="0"/>
              <a:t>Google Seller Ratings – Examples</a:t>
            </a:r>
            <a:endParaRPr lang="en-US" dirty="0"/>
          </a:p>
        </p:txBody>
      </p:sp>
      <p:pic>
        <p:nvPicPr>
          <p:cNvPr id="8" name="Picture 7"/>
          <p:cNvPicPr>
            <a:picLocks noChangeAspect="1"/>
          </p:cNvPicPr>
          <p:nvPr/>
        </p:nvPicPr>
        <p:blipFill>
          <a:blip r:embed="rId2"/>
          <a:stretch>
            <a:fillRect/>
          </a:stretch>
        </p:blipFill>
        <p:spPr>
          <a:xfrm>
            <a:off x="4396982" y="1237888"/>
            <a:ext cx="4453103" cy="3317326"/>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pic>
        <p:nvPicPr>
          <p:cNvPr id="2" name="Picture 1"/>
          <p:cNvPicPr>
            <a:picLocks noChangeAspect="1"/>
          </p:cNvPicPr>
          <p:nvPr/>
        </p:nvPicPr>
        <p:blipFill>
          <a:blip r:embed="rId3"/>
          <a:stretch>
            <a:fillRect/>
          </a:stretch>
        </p:blipFill>
        <p:spPr>
          <a:xfrm>
            <a:off x="346355" y="1237851"/>
            <a:ext cx="3819727" cy="712574"/>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9" name="Rectangle 8"/>
          <p:cNvSpPr/>
          <p:nvPr/>
        </p:nvSpPr>
        <p:spPr>
          <a:xfrm>
            <a:off x="368658" y="1564972"/>
            <a:ext cx="2290460" cy="161791"/>
          </a:xfrm>
          <a:prstGeom prst="rect">
            <a:avLst/>
          </a:pr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455765" y="3324888"/>
            <a:ext cx="1155168" cy="143201"/>
          </a:xfrm>
          <a:prstGeom prst="rect">
            <a:avLst/>
          </a:pr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022151" y="3847894"/>
            <a:ext cx="1682265" cy="152133"/>
          </a:xfrm>
          <a:prstGeom prst="rect">
            <a:avLst/>
          </a:pr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587293" y="152223"/>
            <a:ext cx="524322" cy="269875"/>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FFFF"/>
                </a:solidFill>
              </a:rPr>
              <a:t>SEM</a:t>
            </a:r>
            <a:endParaRPr lang="en-US" sz="1200" dirty="0">
              <a:solidFill>
                <a:srgbClr val="0C0C0C"/>
              </a:solidFill>
            </a:endParaRPr>
          </a:p>
        </p:txBody>
      </p:sp>
    </p:spTree>
    <p:extLst>
      <p:ext uri="{BB962C8B-B14F-4D97-AF65-F5344CB8AC3E}">
        <p14:creationId xmlns:p14="http://schemas.microsoft.com/office/powerpoint/2010/main" val="40258739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Local</a:t>
            </a:r>
            <a:endParaRPr lang="en-US" dirty="0"/>
          </a:p>
        </p:txBody>
      </p:sp>
    </p:spTree>
    <p:extLst>
      <p:ext uri="{BB962C8B-B14F-4D97-AF65-F5344CB8AC3E}">
        <p14:creationId xmlns:p14="http://schemas.microsoft.com/office/powerpoint/2010/main" val="20997352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42579"/>
            <a:ext cx="4714385" cy="3297177"/>
          </a:xfrm>
          <a:prstGeom prst="rect">
            <a:avLst/>
          </a:prstGeom>
          <a:ln>
            <a:noFill/>
          </a:ln>
          <a:effectLst>
            <a:outerShdw blurRad="292100" dist="139700" dir="2700000" algn="tl" rotWithShape="0">
              <a:srgbClr val="333333">
                <a:alpha val="65000"/>
              </a:srgbClr>
            </a:outerShdw>
          </a:effectLst>
        </p:spPr>
      </p:pic>
      <p:sp>
        <p:nvSpPr>
          <p:cNvPr id="4" name="Title 1"/>
          <p:cNvSpPr txBox="1">
            <a:spLocks/>
          </p:cNvSpPr>
          <p:nvPr/>
        </p:nvSpPr>
        <p:spPr bwMode="auto">
          <a:xfrm>
            <a:off x="450249" y="3473217"/>
            <a:ext cx="2771122" cy="364331"/>
          </a:xfrm>
          <a:prstGeom prst="rect">
            <a:avLst/>
          </a:prstGeom>
          <a:noFill/>
          <a:ln w="12700">
            <a:noFill/>
            <a:miter lim="800000"/>
            <a:headEnd/>
            <a:tailEnd/>
          </a:ln>
        </p:spPr>
        <p:txBody>
          <a:bodyPr vert="horz" wrap="square" lIns="28575" tIns="28575" rIns="28575" bIns="28575" numCol="1" anchor="t" anchorCtr="0" compatLnSpc="1">
            <a:prstTxWarp prst="textNoShape">
              <a:avLst/>
            </a:prstTxWarp>
          </a:bodyPr>
          <a:lstStyle>
            <a:lvl1pPr algn="l" rtl="0" eaLnBrk="0" fontAlgn="base" hangingPunct="0">
              <a:spcBef>
                <a:spcPct val="0"/>
              </a:spcBef>
              <a:spcAft>
                <a:spcPct val="0"/>
              </a:spcAft>
              <a:defRPr sz="5400">
                <a:solidFill>
                  <a:schemeClr val="tx1"/>
                </a:solidFill>
                <a:latin typeface="Calibri" pitchFamily="34" charset="0"/>
                <a:ea typeface="+mj-ea"/>
                <a:cs typeface="Calibri" pitchFamily="34" charset="0"/>
                <a:sym typeface="Arial" charset="0"/>
              </a:defRPr>
            </a:lvl1pPr>
            <a:lvl2pPr algn="l" rtl="0" eaLnBrk="0" fontAlgn="base" hangingPunct="0">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0" fontAlgn="base" hangingPunct="0">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0" fontAlgn="base" hangingPunct="0">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0" fontAlgn="base" hangingPunct="0">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57200" algn="l" rtl="0" fontAlgn="base">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a:lstStyle>
          <a:p>
            <a:r>
              <a:rPr lang="en-US" sz="3375" b="1" kern="0" dirty="0">
                <a:solidFill>
                  <a:schemeClr val="tx2"/>
                </a:solidFill>
                <a:latin typeface="Rockwell"/>
                <a:cs typeface="Rockwell"/>
              </a:rPr>
              <a:t>75% </a:t>
            </a:r>
            <a:r>
              <a:rPr lang="en-US" sz="3375" b="1" kern="0" dirty="0" smtClean="0">
                <a:solidFill>
                  <a:schemeClr val="tx2"/>
                </a:solidFill>
                <a:latin typeface="Rockwell"/>
                <a:cs typeface="Rockwell"/>
              </a:rPr>
              <a:t/>
            </a:r>
            <a:br>
              <a:rPr lang="en-US" sz="3375" b="1" kern="0" dirty="0" smtClean="0">
                <a:solidFill>
                  <a:schemeClr val="tx2"/>
                </a:solidFill>
                <a:latin typeface="Rockwell"/>
                <a:cs typeface="Rockwell"/>
              </a:rPr>
            </a:br>
            <a:r>
              <a:rPr lang="en-US" sz="2025" b="1" kern="0" dirty="0" smtClean="0">
                <a:solidFill>
                  <a:schemeClr val="tx2"/>
                </a:solidFill>
                <a:latin typeface="Rockwell"/>
                <a:cs typeface="Rockwell"/>
              </a:rPr>
              <a:t>of consumers </a:t>
            </a:r>
            <a:r>
              <a:rPr lang="en-US" sz="2025" b="1" kern="0" dirty="0">
                <a:solidFill>
                  <a:schemeClr val="tx2"/>
                </a:solidFill>
                <a:latin typeface="Rockwell"/>
                <a:cs typeface="Rockwell"/>
              </a:rPr>
              <a:t>begin their local search in a search engine</a:t>
            </a:r>
            <a:endParaRPr lang="en-US" sz="2025" kern="0" dirty="0">
              <a:solidFill>
                <a:schemeClr val="tx2"/>
              </a:solidFill>
              <a:latin typeface="Rockwell"/>
              <a:cs typeface="Rockwell"/>
            </a:endParaRPr>
          </a:p>
        </p:txBody>
      </p:sp>
      <p:graphicFrame>
        <p:nvGraphicFramePr>
          <p:cNvPr id="5" name="Table 3"/>
          <p:cNvGraphicFramePr/>
          <p:nvPr>
            <p:extLst>
              <p:ext uri="{D42A27DB-BD31-4B8C-83A1-F6EECF244321}">
                <p14:modId xmlns:p14="http://schemas.microsoft.com/office/powerpoint/2010/main" val="418213791"/>
              </p:ext>
            </p:extLst>
          </p:nvPr>
        </p:nvGraphicFramePr>
        <p:xfrm>
          <a:off x="5545345" y="2088657"/>
          <a:ext cx="3421849" cy="233976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a:picLocks noChangeAspect="1"/>
          </p:cNvPicPr>
          <p:nvPr/>
        </p:nvPicPr>
        <p:blipFill>
          <a:blip r:embed="rId4"/>
          <a:stretch>
            <a:fillRect/>
          </a:stretch>
        </p:blipFill>
        <p:spPr>
          <a:xfrm>
            <a:off x="5173719" y="1665350"/>
            <a:ext cx="2673840" cy="44256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5580453" y="4277175"/>
            <a:ext cx="2684648" cy="501597"/>
          </a:xfrm>
          <a:prstGeom prst="rect">
            <a:avLst/>
          </a:prstGeom>
          <a:ln>
            <a:noFill/>
          </a:ln>
          <a:effectLst>
            <a:outerShdw blurRad="292100" dist="139700" dir="2700000" algn="tl" rotWithShape="0">
              <a:srgbClr val="333333">
                <a:alpha val="65000"/>
              </a:srgbClr>
            </a:outerShdw>
          </a:effectLst>
        </p:spPr>
      </p:pic>
      <p:sp>
        <p:nvSpPr>
          <p:cNvPr id="8" name="Oval 7"/>
          <p:cNvSpPr/>
          <p:nvPr/>
        </p:nvSpPr>
        <p:spPr>
          <a:xfrm>
            <a:off x="5307512" y="4384364"/>
            <a:ext cx="1453502" cy="281164"/>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bwMode="auto">
          <a:xfrm>
            <a:off x="5400366" y="208103"/>
            <a:ext cx="3743634" cy="1807875"/>
          </a:xfrm>
          <a:prstGeom prst="rect">
            <a:avLst/>
          </a:prstGeom>
          <a:noFill/>
          <a:ln w="12700">
            <a:noFill/>
            <a:miter lim="800000"/>
            <a:headEnd/>
            <a:tailEnd/>
          </a:ln>
        </p:spPr>
        <p:txBody>
          <a:bodyPr vert="horz" wrap="square" lIns="28575" tIns="28575" rIns="28575" bIns="28575" numCol="1" anchor="t" anchorCtr="0" compatLnSpc="1">
            <a:prstTxWarp prst="textNoShape">
              <a:avLst/>
            </a:prstTxWarp>
          </a:bodyPr>
          <a:lstStyle>
            <a:lvl1pPr algn="l" rtl="0" eaLnBrk="0" fontAlgn="base" hangingPunct="0">
              <a:spcBef>
                <a:spcPct val="0"/>
              </a:spcBef>
              <a:spcAft>
                <a:spcPct val="0"/>
              </a:spcAft>
              <a:defRPr sz="5400">
                <a:solidFill>
                  <a:schemeClr val="tx1"/>
                </a:solidFill>
                <a:latin typeface="Calibri" pitchFamily="34" charset="0"/>
                <a:ea typeface="+mj-ea"/>
                <a:cs typeface="Calibri" pitchFamily="34" charset="0"/>
                <a:sym typeface="Arial" charset="0"/>
              </a:defRPr>
            </a:lvl1pPr>
            <a:lvl2pPr algn="l" rtl="0" eaLnBrk="0" fontAlgn="base" hangingPunct="0">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2pPr>
            <a:lvl3pPr algn="l" rtl="0" eaLnBrk="0" fontAlgn="base" hangingPunct="0">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3pPr>
            <a:lvl4pPr algn="l" rtl="0" eaLnBrk="0" fontAlgn="base" hangingPunct="0">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4pPr>
            <a:lvl5pPr algn="l" rtl="0" eaLnBrk="0" fontAlgn="base" hangingPunct="0">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5pPr>
            <a:lvl6pPr marL="457200" algn="l" rtl="0" fontAlgn="base">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6pPr>
            <a:lvl7pPr marL="914400" algn="l" rtl="0" fontAlgn="base">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7pPr>
            <a:lvl8pPr marL="1371600" algn="l" rtl="0" fontAlgn="base">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8pPr>
            <a:lvl9pPr marL="1828800" algn="l" rtl="0" fontAlgn="base">
              <a:spcBef>
                <a:spcPct val="0"/>
              </a:spcBef>
              <a:spcAft>
                <a:spcPct val="0"/>
              </a:spcAft>
              <a:defRPr sz="6600">
                <a:solidFill>
                  <a:schemeClr val="tx1"/>
                </a:solidFill>
                <a:latin typeface="Arial" charset="0"/>
                <a:ea typeface="ヒラギノ角ゴ ProN W3" charset="0"/>
                <a:cs typeface="ヒラギノ角ゴ ProN W3" charset="0"/>
                <a:sym typeface="Arial" charset="0"/>
              </a:defRPr>
            </a:lvl9pPr>
          </a:lstStyle>
          <a:p>
            <a:r>
              <a:rPr lang="en-US" sz="3375" b="1" kern="0" dirty="0" smtClean="0">
                <a:latin typeface="Rockwell"/>
                <a:cs typeface="Rockwell"/>
              </a:rPr>
              <a:t>94% </a:t>
            </a:r>
            <a:r>
              <a:rPr lang="en-US" sz="2025" b="1" kern="0" dirty="0">
                <a:latin typeface="Rockwell"/>
                <a:cs typeface="Rockwell"/>
              </a:rPr>
              <a:t>more likely to click on local search with stars</a:t>
            </a:r>
            <a:endParaRPr lang="en-US" sz="2025" kern="0" dirty="0">
              <a:latin typeface="Rockwell"/>
              <a:cs typeface="Rockwell"/>
            </a:endParaRPr>
          </a:p>
        </p:txBody>
      </p:sp>
    </p:spTree>
    <p:extLst>
      <p:ext uri="{BB962C8B-B14F-4D97-AF65-F5344CB8AC3E}">
        <p14:creationId xmlns:p14="http://schemas.microsoft.com/office/powerpoint/2010/main" val="212738496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1005" y="406424"/>
            <a:ext cx="5750626" cy="660003"/>
          </a:xfrm>
        </p:spPr>
        <p:txBody>
          <a:bodyPr>
            <a:noAutofit/>
          </a:bodyPr>
          <a:lstStyle/>
          <a:p>
            <a:r>
              <a:rPr lang="en-US" sz="2800" dirty="0"/>
              <a:t>Best Buy</a:t>
            </a:r>
            <a:r>
              <a:rPr lang="en-US" sz="2000" dirty="0" smtClean="0"/>
              <a:t/>
            </a:r>
            <a:br>
              <a:rPr lang="en-US" sz="2000" dirty="0" smtClean="0"/>
            </a:br>
            <a:r>
              <a:rPr lang="en-US" sz="2000" i="1" dirty="0" smtClean="0">
                <a:solidFill>
                  <a:schemeClr val="bg2"/>
                </a:solidFill>
                <a:latin typeface="Calibri" panose="020F0502020204030204" pitchFamily="34" charset="0"/>
              </a:rPr>
              <a:t>25% lift in search traffic + SEO, foot traffic</a:t>
            </a:r>
            <a:endParaRPr lang="en-US" sz="2000" i="1" dirty="0">
              <a:solidFill>
                <a:schemeClr val="bg2"/>
              </a:solidFill>
              <a:latin typeface="Calibri" panose="020F0502020204030204" pitchFamily="34" charset="0"/>
            </a:endParaRPr>
          </a:p>
        </p:txBody>
      </p:sp>
      <p:sp>
        <p:nvSpPr>
          <p:cNvPr id="9" name="Rectangle 8"/>
          <p:cNvSpPr/>
          <p:nvPr/>
        </p:nvSpPr>
        <p:spPr>
          <a:xfrm>
            <a:off x="3773091" y="3423920"/>
            <a:ext cx="3427809" cy="304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b="1" dirty="0">
              <a:solidFill>
                <a:srgbClr val="00AB8E"/>
              </a:solidFill>
              <a:latin typeface="Rockwell"/>
              <a:cs typeface="Rockwell"/>
            </a:endParaRPr>
          </a:p>
        </p:txBody>
      </p:sp>
      <p:sp>
        <p:nvSpPr>
          <p:cNvPr id="10" name="Rectangle 9"/>
          <p:cNvSpPr/>
          <p:nvPr/>
        </p:nvSpPr>
        <p:spPr>
          <a:xfrm>
            <a:off x="1341120" y="3423920"/>
            <a:ext cx="3215640" cy="304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200" b="1" dirty="0">
              <a:solidFill>
                <a:srgbClr val="99142B"/>
              </a:solidFill>
              <a:latin typeface="Rockwell"/>
              <a:cs typeface="Rockwell"/>
            </a:endParaRPr>
          </a:p>
        </p:txBody>
      </p:sp>
      <p:pic>
        <p:nvPicPr>
          <p:cNvPr id="11"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2201" y="1175842"/>
            <a:ext cx="3963712" cy="35200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23933" y="736425"/>
            <a:ext cx="3367434" cy="33008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Oval 11"/>
          <p:cNvSpPr/>
          <p:nvPr/>
        </p:nvSpPr>
        <p:spPr>
          <a:xfrm>
            <a:off x="1341120" y="2456722"/>
            <a:ext cx="1952017" cy="37759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253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Shopping</a:t>
            </a:r>
            <a:endParaRPr lang="en-US" dirty="0"/>
          </a:p>
        </p:txBody>
      </p:sp>
    </p:spTree>
    <p:extLst>
      <p:ext uri="{BB962C8B-B14F-4D97-AF65-F5344CB8AC3E}">
        <p14:creationId xmlns:p14="http://schemas.microsoft.com/office/powerpoint/2010/main" val="304337071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
          <p:cNvSpPr>
            <a:spLocks noGrp="1"/>
          </p:cNvSpPr>
          <p:nvPr>
            <p:ph sz="quarter" idx="10"/>
          </p:nvPr>
        </p:nvSpPr>
        <p:spPr>
          <a:xfrm>
            <a:off x="184417" y="1235076"/>
            <a:ext cx="5430552" cy="3908424"/>
          </a:xfrm>
          <a:solidFill>
            <a:srgbClr val="FFFFFF"/>
          </a:solidFill>
        </p:spPr>
        <p:txBody>
          <a:bodyPr>
            <a:noAutofit/>
          </a:bodyPr>
          <a:lstStyle/>
          <a:p>
            <a:pPr marL="0" indent="0">
              <a:spcAft>
                <a:spcPts val="300"/>
              </a:spcAft>
              <a:buNone/>
            </a:pPr>
            <a:r>
              <a:rPr lang="en-GB" b="1" dirty="0" smtClean="0">
                <a:solidFill>
                  <a:schemeClr val="bg2"/>
                </a:solidFill>
                <a:latin typeface="+mn-lt"/>
              </a:rPr>
              <a:t>Overview</a:t>
            </a:r>
            <a:endParaRPr lang="en-GB" sz="1600" dirty="0">
              <a:solidFill>
                <a:srgbClr val="003D4C"/>
              </a:solidFill>
              <a:latin typeface="+mn-lt"/>
            </a:endParaRPr>
          </a:p>
          <a:p>
            <a:pPr marL="285750" indent="-285750">
              <a:spcAft>
                <a:spcPts val="300"/>
              </a:spcAft>
            </a:pPr>
            <a:r>
              <a:rPr lang="en-US" sz="1600" dirty="0"/>
              <a:t>Program funded by Google</a:t>
            </a:r>
          </a:p>
          <a:p>
            <a:pPr marL="285750" indent="-285750">
              <a:spcAft>
                <a:spcPts val="300"/>
              </a:spcAft>
            </a:pPr>
            <a:r>
              <a:rPr lang="en-US" sz="1600" dirty="0"/>
              <a:t>Client must have e-commerce </a:t>
            </a:r>
          </a:p>
          <a:p>
            <a:pPr marL="285750" indent="-285750">
              <a:spcAft>
                <a:spcPts val="300"/>
              </a:spcAft>
            </a:pPr>
            <a:r>
              <a:rPr lang="en-US" sz="1600" dirty="0"/>
              <a:t>Client signs up through Google </a:t>
            </a:r>
            <a:r>
              <a:rPr lang="en-US" sz="1600" dirty="0" smtClean="0"/>
              <a:t>Portal</a:t>
            </a:r>
          </a:p>
          <a:p>
            <a:pPr marL="285750" indent="-285750">
              <a:spcAft>
                <a:spcPts val="300"/>
              </a:spcAft>
            </a:pPr>
            <a:r>
              <a:rPr lang="en-US" sz="1600" dirty="0" smtClean="0"/>
              <a:t>Bazaarvoice send reviews to Google</a:t>
            </a:r>
            <a:endParaRPr lang="en-US" sz="1600" dirty="0"/>
          </a:p>
          <a:p>
            <a:pPr marL="0" indent="0">
              <a:spcAft>
                <a:spcPts val="300"/>
              </a:spcAft>
              <a:buNone/>
            </a:pPr>
            <a:endParaRPr lang="en-US" sz="700" b="1" dirty="0" smtClean="0">
              <a:solidFill>
                <a:schemeClr val="bg2"/>
              </a:solidFill>
            </a:endParaRPr>
          </a:p>
          <a:p>
            <a:pPr marL="0" indent="0">
              <a:spcAft>
                <a:spcPts val="300"/>
              </a:spcAft>
              <a:buNone/>
            </a:pPr>
            <a:r>
              <a:rPr lang="en-US" b="1" dirty="0" smtClean="0">
                <a:solidFill>
                  <a:schemeClr val="bg2"/>
                </a:solidFill>
              </a:rPr>
              <a:t>Benefits</a:t>
            </a:r>
          </a:p>
          <a:p>
            <a:pPr marL="285750" indent="-285750">
              <a:spcAft>
                <a:spcPts val="300"/>
              </a:spcAft>
            </a:pPr>
            <a:r>
              <a:rPr lang="en-US" sz="1600" dirty="0"/>
              <a:t>Increased </a:t>
            </a:r>
            <a:r>
              <a:rPr lang="en-US" sz="1600" dirty="0" smtClean="0"/>
              <a:t>Reach </a:t>
            </a:r>
            <a:r>
              <a:rPr lang="en-US" sz="1600" dirty="0"/>
              <a:t>of UGC</a:t>
            </a:r>
          </a:p>
          <a:p>
            <a:pPr marL="285750" indent="-285750">
              <a:spcAft>
                <a:spcPts val="300"/>
              </a:spcAft>
            </a:pPr>
            <a:r>
              <a:rPr lang="en-US" sz="1600" dirty="0" smtClean="0"/>
              <a:t>Increase CTR</a:t>
            </a:r>
            <a:r>
              <a:rPr lang="en-US" sz="1600" dirty="0" smtClean="0">
                <a:sym typeface="Wingdings"/>
              </a:rPr>
              <a:t> </a:t>
            </a:r>
            <a:r>
              <a:rPr lang="en-US" sz="1600" dirty="0" smtClean="0"/>
              <a:t>Customer Acquisition</a:t>
            </a:r>
            <a:endParaRPr lang="en-US" b="1" dirty="0" smtClean="0">
              <a:solidFill>
                <a:schemeClr val="bg2"/>
              </a:solidFill>
            </a:endParaRPr>
          </a:p>
          <a:p>
            <a:pPr marL="0" indent="0">
              <a:spcAft>
                <a:spcPts val="300"/>
              </a:spcAft>
              <a:buNone/>
            </a:pPr>
            <a:endParaRPr lang="en-US" sz="700" b="1" dirty="0" smtClean="0">
              <a:solidFill>
                <a:schemeClr val="bg2"/>
              </a:solidFill>
            </a:endParaRPr>
          </a:p>
          <a:p>
            <a:pPr marL="0" indent="0">
              <a:spcAft>
                <a:spcPts val="300"/>
              </a:spcAft>
              <a:buNone/>
            </a:pPr>
            <a:r>
              <a:rPr lang="en-US" b="1" dirty="0" smtClean="0">
                <a:solidFill>
                  <a:schemeClr val="bg2"/>
                </a:solidFill>
              </a:rPr>
              <a:t>Availability</a:t>
            </a:r>
          </a:p>
          <a:p>
            <a:pPr marL="171450" indent="-171450">
              <a:spcAft>
                <a:spcPts val="300"/>
              </a:spcAft>
            </a:pPr>
            <a:r>
              <a:rPr lang="en-US" sz="1600" dirty="0"/>
              <a:t>PRR </a:t>
            </a:r>
            <a:r>
              <a:rPr lang="en-US" sz="1600" dirty="0" smtClean="0"/>
              <a:t>and Conversations GA </a:t>
            </a:r>
            <a:r>
              <a:rPr lang="en-US" sz="1600" dirty="0"/>
              <a:t>Now for US</a:t>
            </a:r>
          </a:p>
          <a:p>
            <a:pPr marL="0" indent="0">
              <a:spcAft>
                <a:spcPts val="300"/>
              </a:spcAft>
              <a:buNone/>
            </a:pPr>
            <a:endParaRPr lang="en-US" sz="1600" dirty="0">
              <a:solidFill>
                <a:srgbClr val="003D4C"/>
              </a:solidFill>
            </a:endParaRPr>
          </a:p>
        </p:txBody>
      </p:sp>
      <p:sp>
        <p:nvSpPr>
          <p:cNvPr id="2" name="Title 1"/>
          <p:cNvSpPr>
            <a:spLocks noGrp="1"/>
          </p:cNvSpPr>
          <p:nvPr>
            <p:ph type="title"/>
          </p:nvPr>
        </p:nvSpPr>
        <p:spPr/>
        <p:txBody>
          <a:bodyPr>
            <a:normAutofit/>
          </a:bodyPr>
          <a:lstStyle/>
          <a:p>
            <a:r>
              <a:rPr lang="en-US" dirty="0" smtClean="0"/>
              <a:t>Google Shopping Reviews </a:t>
            </a:r>
            <a:br>
              <a:rPr lang="en-US" dirty="0" smtClean="0"/>
            </a:br>
            <a:r>
              <a:rPr lang="en-US" sz="2200" dirty="0" smtClean="0"/>
              <a:t>Directs Shopper Back to Retailer</a:t>
            </a:r>
            <a:endParaRPr lang="en-US" sz="2200" dirty="0"/>
          </a:p>
        </p:txBody>
      </p:sp>
      <p:sp>
        <p:nvSpPr>
          <p:cNvPr id="4" name="Slide Number Placeholder 3"/>
          <p:cNvSpPr>
            <a:spLocks noGrp="1"/>
          </p:cNvSpPr>
          <p:nvPr>
            <p:ph type="sldNum" sz="quarter" idx="4294967295"/>
          </p:nvPr>
        </p:nvSpPr>
        <p:spPr>
          <a:xfrm>
            <a:off x="8293100" y="4868863"/>
            <a:ext cx="850900" cy="274637"/>
          </a:xfrm>
          <a:prstGeom prst="rect">
            <a:avLst/>
          </a:prstGeom>
        </p:spPr>
        <p:txBody>
          <a:bodyPr/>
          <a:lstStyle/>
          <a:p>
            <a:fld id="{1736A813-D726-4A6F-B2CD-866E1A5C6F54}" type="slidenum">
              <a:rPr lang="en-US" smtClean="0"/>
              <a:pPr/>
              <a:t>34</a:t>
            </a:fld>
            <a:endParaRPr lang="en-US" dirty="0"/>
          </a:p>
        </p:txBody>
      </p:sp>
      <p:grpSp>
        <p:nvGrpSpPr>
          <p:cNvPr id="17" name="Group 16"/>
          <p:cNvGrpSpPr/>
          <p:nvPr/>
        </p:nvGrpSpPr>
        <p:grpSpPr>
          <a:xfrm>
            <a:off x="5099098" y="220434"/>
            <a:ext cx="3350240" cy="2655726"/>
            <a:chOff x="5099098" y="220434"/>
            <a:chExt cx="3350240" cy="2655726"/>
          </a:xfrm>
        </p:grpSpPr>
        <p:pic>
          <p:nvPicPr>
            <p:cNvPr id="6" name="Picture 5"/>
            <p:cNvPicPr>
              <a:picLocks noChangeAspect="1"/>
            </p:cNvPicPr>
            <p:nvPr/>
          </p:nvPicPr>
          <p:blipFill>
            <a:blip r:embed="rId3"/>
            <a:stretch>
              <a:fillRect/>
            </a:stretch>
          </p:blipFill>
          <p:spPr>
            <a:xfrm>
              <a:off x="5099098" y="220434"/>
              <a:ext cx="3350240" cy="2655726"/>
            </a:xfrm>
            <a:prstGeom prst="rect">
              <a:avLst/>
            </a:prstGeom>
            <a:ln>
              <a:solidFill>
                <a:schemeClr val="tx1">
                  <a:lumMod val="25000"/>
                  <a:lumOff val="75000"/>
                </a:schemeClr>
              </a:solidFill>
            </a:ln>
            <a:effectLst>
              <a:outerShdw blurRad="50800" dist="38100" dir="2700000" algn="tl" rotWithShape="0">
                <a:prstClr val="black">
                  <a:alpha val="40000"/>
                </a:prstClr>
              </a:outerShdw>
            </a:effectLst>
          </p:spPr>
        </p:pic>
        <p:sp>
          <p:nvSpPr>
            <p:cNvPr id="7" name="Oval 6"/>
            <p:cNvSpPr/>
            <p:nvPr/>
          </p:nvSpPr>
          <p:spPr>
            <a:xfrm>
              <a:off x="5614967" y="1856365"/>
              <a:ext cx="2170231" cy="526439"/>
            </a:xfrm>
            <a:prstGeom prst="ellipse">
              <a:avLst/>
            </a:prstGeom>
            <a:noFill/>
            <a:ln w="285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18" name="Group 17"/>
          <p:cNvGrpSpPr/>
          <p:nvPr/>
        </p:nvGrpSpPr>
        <p:grpSpPr>
          <a:xfrm>
            <a:off x="4785842" y="2390330"/>
            <a:ext cx="4391110" cy="1262606"/>
            <a:chOff x="4785842" y="2390330"/>
            <a:chExt cx="4391110" cy="1262606"/>
          </a:xfrm>
        </p:grpSpPr>
        <p:pic>
          <p:nvPicPr>
            <p:cNvPr id="13" name="Picture 12"/>
            <p:cNvPicPr>
              <a:picLocks noChangeAspect="1"/>
            </p:cNvPicPr>
            <p:nvPr/>
          </p:nvPicPr>
          <p:blipFill>
            <a:blip r:embed="rId4"/>
            <a:stretch>
              <a:fillRect/>
            </a:stretch>
          </p:blipFill>
          <p:spPr>
            <a:xfrm>
              <a:off x="4785842" y="2390330"/>
              <a:ext cx="4391110" cy="1262606"/>
            </a:xfrm>
            <a:prstGeom prst="rect">
              <a:avLst/>
            </a:prstGeom>
            <a:ln>
              <a:solidFill>
                <a:schemeClr val="tx1">
                  <a:lumMod val="25000"/>
                  <a:lumOff val="75000"/>
                </a:schemeClr>
              </a:solidFill>
            </a:ln>
            <a:effectLst>
              <a:outerShdw blurRad="50800" dist="38100" dir="2700000" algn="tl" rotWithShape="0">
                <a:prstClr val="black">
                  <a:alpha val="40000"/>
                </a:prstClr>
              </a:outerShdw>
            </a:effectLst>
          </p:spPr>
        </p:pic>
        <p:sp>
          <p:nvSpPr>
            <p:cNvPr id="15" name="Oval 14"/>
            <p:cNvSpPr/>
            <p:nvPr/>
          </p:nvSpPr>
          <p:spPr>
            <a:xfrm>
              <a:off x="6124206" y="2508768"/>
              <a:ext cx="1033565" cy="230933"/>
            </a:xfrm>
            <a:prstGeom prst="ellipse">
              <a:avLst/>
            </a:prstGeom>
            <a:noFill/>
            <a:ln w="285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grpSp>
        <p:nvGrpSpPr>
          <p:cNvPr id="19" name="Group 18"/>
          <p:cNvGrpSpPr/>
          <p:nvPr/>
        </p:nvGrpSpPr>
        <p:grpSpPr>
          <a:xfrm>
            <a:off x="6381122" y="2830392"/>
            <a:ext cx="2762878" cy="2313108"/>
            <a:chOff x="6381122" y="2830392"/>
            <a:chExt cx="2762878" cy="2313108"/>
          </a:xfrm>
        </p:grpSpPr>
        <p:pic>
          <p:nvPicPr>
            <p:cNvPr id="14" name="Picture 13"/>
            <p:cNvPicPr>
              <a:picLocks noChangeAspect="1"/>
            </p:cNvPicPr>
            <p:nvPr/>
          </p:nvPicPr>
          <p:blipFill>
            <a:blip r:embed="rId5"/>
            <a:stretch>
              <a:fillRect/>
            </a:stretch>
          </p:blipFill>
          <p:spPr>
            <a:xfrm>
              <a:off x="6381122" y="2830392"/>
              <a:ext cx="2762878" cy="2313108"/>
            </a:xfrm>
            <a:prstGeom prst="rect">
              <a:avLst/>
            </a:prstGeom>
            <a:ln>
              <a:solidFill>
                <a:schemeClr val="tx1">
                  <a:lumMod val="25000"/>
                  <a:lumOff val="75000"/>
                </a:schemeClr>
              </a:solidFill>
            </a:ln>
            <a:effectLst>
              <a:outerShdw blurRad="50800" dist="38100" dir="2700000" algn="tl" rotWithShape="0">
                <a:prstClr val="black">
                  <a:alpha val="40000"/>
                </a:prstClr>
              </a:outerShdw>
            </a:effectLst>
          </p:spPr>
        </p:pic>
        <p:sp>
          <p:nvSpPr>
            <p:cNvPr id="16" name="Oval 15"/>
            <p:cNvSpPr/>
            <p:nvPr/>
          </p:nvSpPr>
          <p:spPr>
            <a:xfrm>
              <a:off x="6695979" y="4146291"/>
              <a:ext cx="1441029" cy="335902"/>
            </a:xfrm>
            <a:prstGeom prst="ellipse">
              <a:avLst/>
            </a:prstGeom>
            <a:noFill/>
            <a:ln w="285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grpSp>
      <p:sp>
        <p:nvSpPr>
          <p:cNvPr id="21" name="Oval 20"/>
          <p:cNvSpPr/>
          <p:nvPr/>
        </p:nvSpPr>
        <p:spPr>
          <a:xfrm>
            <a:off x="6365598" y="318758"/>
            <a:ext cx="393354" cy="384537"/>
          </a:xfrm>
          <a:prstGeom prst="ellipse">
            <a:avLst/>
          </a:prstGeom>
          <a:noFill/>
          <a:ln w="285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Tree>
    <p:extLst>
      <p:ext uri="{BB962C8B-B14F-4D97-AF65-F5344CB8AC3E}">
        <p14:creationId xmlns:p14="http://schemas.microsoft.com/office/powerpoint/2010/main" val="1210777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fade">
                                      <p:cBhvr>
                                        <p:cTn id="10" dur="500"/>
                                        <p:tgtEl>
                                          <p:spTgt spid="2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xEl>
                                              <p:pRg st="2" end="2"/>
                                            </p:txEl>
                                          </p:spTgt>
                                        </p:tgtEl>
                                        <p:attrNameLst>
                                          <p:attrName>style.visibility</p:attrName>
                                        </p:attrNameLst>
                                      </p:cBhvr>
                                      <p:to>
                                        <p:strVal val="visible"/>
                                      </p:to>
                                    </p:set>
                                    <p:animEffect transition="in" filter="fade">
                                      <p:cBhvr>
                                        <p:cTn id="13" dur="500"/>
                                        <p:tgtEl>
                                          <p:spTgt spid="2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xEl>
                                              <p:pRg st="3" end="3"/>
                                            </p:txEl>
                                          </p:spTgt>
                                        </p:tgtEl>
                                        <p:attrNameLst>
                                          <p:attrName>style.visibility</p:attrName>
                                        </p:attrNameLst>
                                      </p:cBhvr>
                                      <p:to>
                                        <p:strVal val="visible"/>
                                      </p:to>
                                    </p:set>
                                    <p:animEffect transition="in" filter="fade">
                                      <p:cBhvr>
                                        <p:cTn id="16" dur="500"/>
                                        <p:tgtEl>
                                          <p:spTgt spid="2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animEffect transition="in" filter="fade">
                                      <p:cBhvr>
                                        <p:cTn id="19" dur="500"/>
                                        <p:tgtEl>
                                          <p:spTgt spid="20">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xEl>
                                              <p:pRg st="6" end="6"/>
                                            </p:txEl>
                                          </p:spTgt>
                                        </p:tgtEl>
                                        <p:attrNameLst>
                                          <p:attrName>style.visibility</p:attrName>
                                        </p:attrNameLst>
                                      </p:cBhvr>
                                      <p:to>
                                        <p:strVal val="visible"/>
                                      </p:to>
                                    </p:set>
                                    <p:animEffect transition="in" filter="fade">
                                      <p:cBhvr>
                                        <p:cTn id="24" dur="1000"/>
                                        <p:tgtEl>
                                          <p:spTgt spid="20">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animEffect transition="in" filter="fade">
                                      <p:cBhvr>
                                        <p:cTn id="27" dur="500"/>
                                        <p:tgtEl>
                                          <p:spTgt spid="20">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xEl>
                                              <p:pRg st="8" end="8"/>
                                            </p:txEl>
                                          </p:spTgt>
                                        </p:tgtEl>
                                        <p:attrNameLst>
                                          <p:attrName>style.visibility</p:attrName>
                                        </p:attrNameLst>
                                      </p:cBhvr>
                                      <p:to>
                                        <p:strVal val="visible"/>
                                      </p:to>
                                    </p:set>
                                    <p:animEffect transition="in" filter="fade">
                                      <p:cBhvr>
                                        <p:cTn id="30" dur="500"/>
                                        <p:tgtEl>
                                          <p:spTgt spid="20">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
                                            <p:txEl>
                                              <p:pRg st="10" end="10"/>
                                            </p:txEl>
                                          </p:spTgt>
                                        </p:tgtEl>
                                        <p:attrNameLst>
                                          <p:attrName>style.visibility</p:attrName>
                                        </p:attrNameLst>
                                      </p:cBhvr>
                                      <p:to>
                                        <p:strVal val="visible"/>
                                      </p:to>
                                    </p:set>
                                    <p:animEffect transition="in" filter="fade">
                                      <p:cBhvr>
                                        <p:cTn id="35" dur="1000"/>
                                        <p:tgtEl>
                                          <p:spTgt spid="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Product Listing Ads (PLAs)</a:t>
            </a:r>
            <a:endParaRPr lang="en-US" dirty="0"/>
          </a:p>
        </p:txBody>
      </p:sp>
    </p:spTree>
    <p:extLst>
      <p:ext uri="{BB962C8B-B14F-4D97-AF65-F5344CB8AC3E}">
        <p14:creationId xmlns:p14="http://schemas.microsoft.com/office/powerpoint/2010/main" val="213134514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t">
            <a:normAutofit/>
          </a:bodyPr>
          <a:lstStyle/>
          <a:p>
            <a:r>
              <a:rPr lang="en-US" dirty="0">
                <a:solidFill>
                  <a:srgbClr val="003D4C"/>
                </a:solidFill>
                <a:cs typeface="Rockwell"/>
              </a:rPr>
              <a:t>Google </a:t>
            </a:r>
            <a:r>
              <a:rPr lang="en-US" dirty="0" smtClean="0">
                <a:solidFill>
                  <a:srgbClr val="003D4C"/>
                </a:solidFill>
                <a:cs typeface="Rockwell"/>
              </a:rPr>
              <a:t>PLA – </a:t>
            </a:r>
            <a:r>
              <a:rPr lang="en-US" dirty="0">
                <a:solidFill>
                  <a:srgbClr val="003D4C"/>
                </a:solidFill>
                <a:cs typeface="Rockwell"/>
              </a:rPr>
              <a:t>D</a:t>
            </a:r>
            <a:r>
              <a:rPr lang="en-US" dirty="0" smtClean="0">
                <a:solidFill>
                  <a:srgbClr val="003D4C"/>
                </a:solidFill>
                <a:cs typeface="Rockwell"/>
              </a:rPr>
              <a:t>isplay</a:t>
            </a:r>
            <a:endParaRPr lang="en-US" dirty="0"/>
          </a:p>
        </p:txBody>
      </p:sp>
      <p:pic>
        <p:nvPicPr>
          <p:cNvPr id="2" name="Picture 1"/>
          <p:cNvPicPr>
            <a:picLocks noChangeAspect="1"/>
          </p:cNvPicPr>
          <p:nvPr/>
        </p:nvPicPr>
        <p:blipFill>
          <a:blip r:embed="rId3"/>
          <a:stretch>
            <a:fillRect/>
          </a:stretch>
        </p:blipFill>
        <p:spPr>
          <a:xfrm>
            <a:off x="136349" y="888149"/>
            <a:ext cx="5227314" cy="3837919"/>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4"/>
          <a:stretch>
            <a:fillRect/>
          </a:stretch>
        </p:blipFill>
        <p:spPr>
          <a:xfrm>
            <a:off x="5260648" y="1039136"/>
            <a:ext cx="3779069" cy="3571474"/>
          </a:xfrm>
          <a:prstGeom prst="rect">
            <a:avLst/>
          </a:prstGeom>
          <a:ln>
            <a:solidFill>
              <a:schemeClr val="bg1">
                <a:lumMod val="65000"/>
              </a:schemeClr>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5"/>
          <a:stretch>
            <a:fillRect/>
          </a:stretch>
        </p:blipFill>
        <p:spPr>
          <a:xfrm>
            <a:off x="5944386" y="2753501"/>
            <a:ext cx="3199614" cy="360317"/>
          </a:xfrm>
          <a:prstGeom prst="rect">
            <a:avLst/>
          </a:prstGeom>
          <a:ln>
            <a:solidFill>
              <a:schemeClr val="bg1">
                <a:lumMod val="65000"/>
              </a:schemeClr>
            </a:solidFill>
          </a:ln>
          <a:effectLst>
            <a:outerShdw blurRad="50800" dist="38100" dir="2700000" algn="tl" rotWithShape="0">
              <a:prstClr val="black">
                <a:alpha val="40000"/>
              </a:prstClr>
            </a:outerShdw>
          </a:effectLst>
        </p:spPr>
      </p:pic>
      <p:sp>
        <p:nvSpPr>
          <p:cNvPr id="19" name="Rectangle 18"/>
          <p:cNvSpPr/>
          <p:nvPr/>
        </p:nvSpPr>
        <p:spPr>
          <a:xfrm>
            <a:off x="2423097" y="2694122"/>
            <a:ext cx="587529" cy="139077"/>
          </a:xfrm>
          <a:prstGeom prst="rect">
            <a:avLst/>
          </a:pr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Verdana"/>
              <a:ea typeface="ＭＳ Ｐゴシック"/>
            </a:endParaRPr>
          </a:p>
        </p:txBody>
      </p:sp>
      <p:sp>
        <p:nvSpPr>
          <p:cNvPr id="20" name="Rectangle 19"/>
          <p:cNvSpPr/>
          <p:nvPr/>
        </p:nvSpPr>
        <p:spPr>
          <a:xfrm>
            <a:off x="5763741" y="1603111"/>
            <a:ext cx="587529" cy="139077"/>
          </a:xfrm>
          <a:prstGeom prst="rect">
            <a:avLst/>
          </a:pr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Verdana"/>
              <a:ea typeface="ＭＳ Ｐゴシック"/>
            </a:endParaRPr>
          </a:p>
        </p:txBody>
      </p:sp>
      <p:sp>
        <p:nvSpPr>
          <p:cNvPr id="9" name="Rectangle 8"/>
          <p:cNvSpPr/>
          <p:nvPr/>
        </p:nvSpPr>
        <p:spPr>
          <a:xfrm>
            <a:off x="8587293" y="152223"/>
            <a:ext cx="524322" cy="269875"/>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FFFF"/>
                </a:solidFill>
              </a:rPr>
              <a:t>SEM</a:t>
            </a:r>
            <a:endParaRPr lang="en-US" sz="1200" dirty="0">
              <a:solidFill>
                <a:srgbClr val="0C0C0C"/>
              </a:solidFill>
            </a:endParaRPr>
          </a:p>
        </p:txBody>
      </p:sp>
      <p:sp>
        <p:nvSpPr>
          <p:cNvPr id="10" name="Oval 9"/>
          <p:cNvSpPr/>
          <p:nvPr/>
        </p:nvSpPr>
        <p:spPr>
          <a:xfrm>
            <a:off x="2936597" y="1608296"/>
            <a:ext cx="687787" cy="384537"/>
          </a:xfrm>
          <a:prstGeom prst="ellipse">
            <a:avLst/>
          </a:prstGeom>
          <a:noFill/>
          <a:ln w="285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Tree>
    <p:extLst>
      <p:ext uri="{BB962C8B-B14F-4D97-AF65-F5344CB8AC3E}">
        <p14:creationId xmlns:p14="http://schemas.microsoft.com/office/powerpoint/2010/main" val="2013655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0" y="677008"/>
            <a:ext cx="9144000" cy="3987800"/>
          </a:xfrm>
          <a:solidFill>
            <a:srgbClr val="FFFFFF"/>
          </a:solidFill>
        </p:spPr>
        <p:txBody>
          <a:bodyPr>
            <a:noAutofit/>
          </a:bodyPr>
          <a:lstStyle/>
          <a:p>
            <a:pPr marL="0" indent="0">
              <a:spcAft>
                <a:spcPts val="600"/>
              </a:spcAft>
              <a:buNone/>
            </a:pPr>
            <a:r>
              <a:rPr lang="en-GB" sz="1500" b="1" dirty="0" smtClean="0">
                <a:solidFill>
                  <a:srgbClr val="00AB8E"/>
                </a:solidFill>
                <a:latin typeface="+mn-lt"/>
              </a:rPr>
              <a:t>Overview</a:t>
            </a:r>
          </a:p>
          <a:p>
            <a:pPr marL="171450" indent="-171450">
              <a:spcAft>
                <a:spcPts val="600"/>
              </a:spcAft>
            </a:pPr>
            <a:r>
              <a:rPr lang="en-GB" sz="1500" dirty="0">
                <a:solidFill>
                  <a:srgbClr val="003D4C"/>
                </a:solidFill>
                <a:latin typeface="+mn-lt"/>
              </a:rPr>
              <a:t>Provides ratings summary and detailed reviews into </a:t>
            </a:r>
            <a:r>
              <a:rPr lang="en-GB" sz="1500" dirty="0" smtClean="0">
                <a:solidFill>
                  <a:srgbClr val="003D4C"/>
                </a:solidFill>
                <a:latin typeface="+mn-lt"/>
              </a:rPr>
              <a:t>PLAs (</a:t>
            </a:r>
            <a:r>
              <a:rPr lang="en-GB" sz="1500" dirty="0" smtClean="0">
                <a:solidFill>
                  <a:srgbClr val="003D4C"/>
                </a:solidFill>
                <a:latin typeface="+mn-lt"/>
                <a:hlinkClick r:id="rId2"/>
              </a:rPr>
              <a:t>Google overview</a:t>
            </a:r>
            <a:r>
              <a:rPr lang="en-GB" sz="1500" dirty="0" smtClean="0">
                <a:solidFill>
                  <a:srgbClr val="003D4C"/>
                </a:solidFill>
                <a:latin typeface="+mn-lt"/>
              </a:rPr>
              <a:t>)</a:t>
            </a:r>
            <a:endParaRPr lang="en-GB" sz="1500" dirty="0">
              <a:solidFill>
                <a:srgbClr val="003D4C"/>
              </a:solidFill>
              <a:latin typeface="+mn-lt"/>
            </a:endParaRPr>
          </a:p>
          <a:p>
            <a:pPr marL="171450" indent="-171450">
              <a:spcAft>
                <a:spcPts val="600"/>
              </a:spcAft>
            </a:pPr>
            <a:r>
              <a:rPr lang="en-US" sz="1500" dirty="0">
                <a:solidFill>
                  <a:srgbClr val="003D4C"/>
                </a:solidFill>
                <a:latin typeface="+mn-lt"/>
              </a:rPr>
              <a:t>Client signs up via Google portal</a:t>
            </a:r>
          </a:p>
          <a:p>
            <a:pPr marL="171450" indent="-171450">
              <a:spcAft>
                <a:spcPts val="600"/>
              </a:spcAft>
            </a:pPr>
            <a:r>
              <a:rPr lang="en-US" sz="1500" dirty="0">
                <a:solidFill>
                  <a:srgbClr val="003D4C"/>
                </a:solidFill>
                <a:latin typeface="+mn-lt"/>
              </a:rPr>
              <a:t>Uses same BV feed as Shopping</a:t>
            </a:r>
          </a:p>
          <a:p>
            <a:pPr marL="171450" indent="-171450">
              <a:spcAft>
                <a:spcPts val="600"/>
              </a:spcAft>
            </a:pPr>
            <a:r>
              <a:rPr lang="en-US" sz="1500" dirty="0">
                <a:solidFill>
                  <a:srgbClr val="003D4C"/>
                </a:solidFill>
                <a:latin typeface="+mn-lt"/>
              </a:rPr>
              <a:t>Aggregates reviews from variety of sources</a:t>
            </a:r>
          </a:p>
          <a:p>
            <a:pPr marL="171450" indent="-171450">
              <a:spcAft>
                <a:spcPts val="600"/>
              </a:spcAft>
            </a:pPr>
            <a:r>
              <a:rPr lang="en-US" sz="1500" dirty="0">
                <a:solidFill>
                  <a:srgbClr val="003D4C"/>
                </a:solidFill>
                <a:latin typeface="+mn-lt"/>
              </a:rPr>
              <a:t>Only shows if client pays for sponsored ad (just like GSR only show up if client pays for </a:t>
            </a:r>
            <a:r>
              <a:rPr lang="en-US" sz="1500" dirty="0" err="1">
                <a:solidFill>
                  <a:srgbClr val="003D4C"/>
                </a:solidFill>
                <a:latin typeface="+mn-lt"/>
              </a:rPr>
              <a:t>Adwords</a:t>
            </a:r>
            <a:r>
              <a:rPr lang="en-US" sz="1500" dirty="0">
                <a:solidFill>
                  <a:srgbClr val="003D4C"/>
                </a:solidFill>
                <a:latin typeface="+mn-lt"/>
              </a:rPr>
              <a:t> ad</a:t>
            </a:r>
            <a:r>
              <a:rPr lang="en-US" sz="1500" dirty="0" smtClean="0">
                <a:solidFill>
                  <a:srgbClr val="003D4C"/>
                </a:solidFill>
                <a:latin typeface="+mn-lt"/>
              </a:rPr>
              <a:t>)</a:t>
            </a:r>
            <a:endParaRPr lang="en-GB" sz="1500" b="1" dirty="0">
              <a:solidFill>
                <a:srgbClr val="00AB8E"/>
              </a:solidFill>
              <a:latin typeface="+mn-lt"/>
            </a:endParaRPr>
          </a:p>
          <a:p>
            <a:pPr marL="0" indent="0">
              <a:spcAft>
                <a:spcPts val="600"/>
              </a:spcAft>
              <a:buNone/>
            </a:pPr>
            <a:r>
              <a:rPr lang="en-GB" sz="1500" b="1" dirty="0" smtClean="0">
                <a:solidFill>
                  <a:srgbClr val="00AB8E"/>
                </a:solidFill>
                <a:latin typeface="+mn-lt"/>
              </a:rPr>
              <a:t>Benefits</a:t>
            </a:r>
            <a:endParaRPr lang="en-GB" sz="1500" dirty="0">
              <a:solidFill>
                <a:srgbClr val="003D4C"/>
              </a:solidFill>
              <a:latin typeface="+mn-lt"/>
            </a:endParaRPr>
          </a:p>
          <a:p>
            <a:pPr marL="171450" indent="-171450">
              <a:spcAft>
                <a:spcPts val="600"/>
              </a:spcAft>
            </a:pPr>
            <a:r>
              <a:rPr lang="en-GB" sz="1500" dirty="0" smtClean="0">
                <a:solidFill>
                  <a:srgbClr val="003D4C"/>
                </a:solidFill>
                <a:latin typeface="+mn-lt"/>
              </a:rPr>
              <a:t>Improves click through rate; BV study suggests 11% lift in intent to click when PLAs featured rich snippet stars and ratings</a:t>
            </a:r>
          </a:p>
          <a:p>
            <a:pPr marL="171450" indent="-171450">
              <a:spcAft>
                <a:spcPts val="600"/>
              </a:spcAft>
            </a:pPr>
            <a:r>
              <a:rPr lang="en-GB" sz="1500" dirty="0" smtClean="0">
                <a:solidFill>
                  <a:srgbClr val="003D4C"/>
                </a:solidFill>
                <a:latin typeface="+mn-lt"/>
              </a:rPr>
              <a:t>Differentiate </a:t>
            </a:r>
            <a:r>
              <a:rPr lang="en-GB" sz="1500" dirty="0">
                <a:solidFill>
                  <a:srgbClr val="003D4C"/>
                </a:solidFill>
                <a:latin typeface="+mn-lt"/>
              </a:rPr>
              <a:t>over the competition at selection </a:t>
            </a:r>
            <a:r>
              <a:rPr lang="en-GB" sz="1500" dirty="0" smtClean="0">
                <a:solidFill>
                  <a:srgbClr val="003D4C"/>
                </a:solidFill>
                <a:latin typeface="+mn-lt"/>
              </a:rPr>
              <a:t>time</a:t>
            </a:r>
          </a:p>
          <a:p>
            <a:pPr marL="0" indent="0">
              <a:spcAft>
                <a:spcPts val="300"/>
              </a:spcAft>
              <a:buNone/>
            </a:pPr>
            <a:r>
              <a:rPr lang="en-US" sz="1500" b="1" dirty="0" smtClean="0">
                <a:solidFill>
                  <a:schemeClr val="bg2"/>
                </a:solidFill>
              </a:rPr>
              <a:t>Availability</a:t>
            </a:r>
            <a:endParaRPr lang="en-GB" sz="1500" dirty="0">
              <a:solidFill>
                <a:srgbClr val="003D4C"/>
              </a:solidFill>
            </a:endParaRPr>
          </a:p>
          <a:p>
            <a:pPr marL="171450" indent="-171450">
              <a:spcAft>
                <a:spcPts val="600"/>
              </a:spcAft>
            </a:pPr>
            <a:r>
              <a:rPr lang="en-GB" sz="1500" dirty="0">
                <a:solidFill>
                  <a:srgbClr val="D93D00"/>
                </a:solidFill>
              </a:rPr>
              <a:t>As of July 2014, Google state they will roll out PLAs in Europe “over the next few months”</a:t>
            </a:r>
            <a:endParaRPr lang="en-GB" sz="1500" dirty="0">
              <a:solidFill>
                <a:srgbClr val="D93D00"/>
              </a:solidFill>
              <a:latin typeface="+mn-lt"/>
            </a:endParaRPr>
          </a:p>
        </p:txBody>
      </p:sp>
      <p:sp>
        <p:nvSpPr>
          <p:cNvPr id="3" name="Title 2"/>
          <p:cNvSpPr>
            <a:spLocks noGrp="1"/>
          </p:cNvSpPr>
          <p:nvPr>
            <p:ph type="title"/>
          </p:nvPr>
        </p:nvSpPr>
        <p:spPr/>
        <p:txBody>
          <a:bodyPr anchor="t">
            <a:normAutofit/>
          </a:bodyPr>
          <a:lstStyle/>
          <a:p>
            <a:r>
              <a:rPr lang="en-US" dirty="0">
                <a:solidFill>
                  <a:srgbClr val="003D4C"/>
                </a:solidFill>
                <a:cs typeface="Rockwell"/>
              </a:rPr>
              <a:t>Google </a:t>
            </a:r>
            <a:r>
              <a:rPr lang="en-US" dirty="0" smtClean="0">
                <a:solidFill>
                  <a:srgbClr val="003D4C"/>
                </a:solidFill>
                <a:cs typeface="Rockwell"/>
              </a:rPr>
              <a:t>Product Listing Ads</a:t>
            </a:r>
            <a:endParaRPr lang="en-US" dirty="0"/>
          </a:p>
        </p:txBody>
      </p:sp>
      <p:sp>
        <p:nvSpPr>
          <p:cNvPr id="8" name="Rectangle 7"/>
          <p:cNvSpPr/>
          <p:nvPr/>
        </p:nvSpPr>
        <p:spPr>
          <a:xfrm>
            <a:off x="8587293" y="152223"/>
            <a:ext cx="524322" cy="269875"/>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FFFF"/>
                </a:solidFill>
              </a:rPr>
              <a:t>SEM</a:t>
            </a:r>
            <a:endParaRPr lang="en-US" sz="1200" dirty="0">
              <a:solidFill>
                <a:srgbClr val="0C0C0C"/>
              </a:solidFill>
            </a:endParaRPr>
          </a:p>
        </p:txBody>
      </p:sp>
    </p:spTree>
    <p:extLst>
      <p:ext uri="{BB962C8B-B14F-4D97-AF65-F5344CB8AC3E}">
        <p14:creationId xmlns:p14="http://schemas.microsoft.com/office/powerpoint/2010/main" val="3739677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1000"/>
                                        <p:tgtEl>
                                          <p:spTgt spid="2">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1000"/>
                                        <p:tgtEl>
                                          <p:spTgt spid="2">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1000"/>
                                        <p:tgtEl>
                                          <p:spTgt spid="2">
                                            <p:txEl>
                                              <p:pRg st="4" end="4"/>
                                            </p:txEl>
                                          </p:spTgt>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10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1000"/>
                                        <p:tgtEl>
                                          <p:spTgt spid="2">
                                            <p:txEl>
                                              <p:pRg st="6" end="6"/>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
                                            <p:txEl>
                                              <p:pRg st="7" end="7"/>
                                            </p:txEl>
                                          </p:spTgt>
                                        </p:tgtEl>
                                        <p:attrNameLst>
                                          <p:attrName>style.visibility</p:attrName>
                                        </p:attrNameLst>
                                      </p:cBhvr>
                                      <p:to>
                                        <p:strVal val="visible"/>
                                      </p:to>
                                    </p:set>
                                    <p:animEffect transition="in" filter="fade">
                                      <p:cBhvr>
                                        <p:cTn id="36" dur="1000"/>
                                        <p:tgtEl>
                                          <p:spTgt spid="2">
                                            <p:txEl>
                                              <p:pRg st="7" end="7"/>
                                            </p:txEl>
                                          </p:spTgt>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animEffect transition="in" filter="fade">
                                      <p:cBhvr>
                                        <p:cTn id="40" dur="1000"/>
                                        <p:tgtEl>
                                          <p:spTgt spid="2">
                                            <p:txEl>
                                              <p:pRg st="8" end="8"/>
                                            </p:txEl>
                                          </p:spTgt>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fade">
                                      <p:cBhvr>
                                        <p:cTn id="44" dur="10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296" y="291045"/>
            <a:ext cx="8680450" cy="857250"/>
          </a:xfrm>
        </p:spPr>
        <p:txBody>
          <a:bodyPr anchor="t">
            <a:normAutofit/>
          </a:bodyPr>
          <a:lstStyle/>
          <a:p>
            <a:r>
              <a:rPr lang="en-US" dirty="0" smtClean="0">
                <a:solidFill>
                  <a:srgbClr val="003D4C"/>
                </a:solidFill>
                <a:cs typeface="Rockwell"/>
              </a:rPr>
              <a:t>Seller AND Product Ratings in PLA</a:t>
            </a:r>
            <a:endParaRPr lang="en-US" dirty="0"/>
          </a:p>
        </p:txBody>
      </p:sp>
      <p:pic>
        <p:nvPicPr>
          <p:cNvPr id="4" name="Picture 3"/>
          <p:cNvPicPr>
            <a:picLocks noChangeAspect="1"/>
          </p:cNvPicPr>
          <p:nvPr/>
        </p:nvPicPr>
        <p:blipFill>
          <a:blip r:embed="rId2"/>
          <a:stretch>
            <a:fillRect/>
          </a:stretch>
        </p:blipFill>
        <p:spPr>
          <a:xfrm>
            <a:off x="1349880" y="1150376"/>
            <a:ext cx="3254638" cy="3611197"/>
          </a:xfrm>
          <a:prstGeom prst="rect">
            <a:avLst/>
          </a:prstGeom>
          <a:solidFill>
            <a:schemeClr val="tx1">
              <a:lumMod val="25000"/>
              <a:lumOff val="75000"/>
            </a:schemeClr>
          </a:solidFill>
          <a:effectLst>
            <a:outerShdw blurRad="50800" dist="38100" dir="2700000" algn="tl" rotWithShape="0">
              <a:prstClr val="black">
                <a:alpha val="40000"/>
              </a:prstClr>
            </a:outerShdw>
          </a:effectLst>
        </p:spPr>
      </p:pic>
      <p:sp>
        <p:nvSpPr>
          <p:cNvPr id="5" name="Rectangle 4"/>
          <p:cNvSpPr/>
          <p:nvPr/>
        </p:nvSpPr>
        <p:spPr>
          <a:xfrm>
            <a:off x="2822178" y="3705244"/>
            <a:ext cx="641897" cy="1056329"/>
          </a:xfrm>
          <a:prstGeom prst="rect">
            <a:avLst/>
          </a:pr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506999" y="1911668"/>
            <a:ext cx="717261" cy="143578"/>
          </a:xfrm>
          <a:prstGeom prst="rect">
            <a:avLst/>
          </a:prstGeom>
          <a:noFill/>
          <a:ln w="28575"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62474" y="4312262"/>
            <a:ext cx="4236191" cy="461665"/>
          </a:xfrm>
          <a:prstGeom prst="rect">
            <a:avLst/>
          </a:prstGeom>
          <a:noFill/>
        </p:spPr>
        <p:txBody>
          <a:bodyPr wrap="square" rtlCol="0">
            <a:spAutoFit/>
          </a:bodyPr>
          <a:lstStyle/>
          <a:p>
            <a:r>
              <a:rPr lang="en-US" b="1" dirty="0" smtClean="0">
                <a:solidFill>
                  <a:srgbClr val="003D4C"/>
                </a:solidFill>
              </a:rPr>
              <a:t>Note: </a:t>
            </a:r>
            <a:r>
              <a:rPr lang="en-US" dirty="0" smtClean="0">
                <a:solidFill>
                  <a:srgbClr val="003D4C"/>
                </a:solidFill>
              </a:rPr>
              <a:t>other providers also syndicate reviews into Google Seller Ratings, such as viewpoints, </a:t>
            </a:r>
            <a:r>
              <a:rPr lang="en-US" dirty="0" err="1" smtClean="0">
                <a:solidFill>
                  <a:srgbClr val="003D4C"/>
                </a:solidFill>
              </a:rPr>
              <a:t>bizrate</a:t>
            </a:r>
            <a:r>
              <a:rPr lang="en-US" dirty="0" smtClean="0">
                <a:solidFill>
                  <a:srgbClr val="003D4C"/>
                </a:solidFill>
              </a:rPr>
              <a:t>, </a:t>
            </a:r>
            <a:r>
              <a:rPr lang="en-US" dirty="0" err="1" smtClean="0">
                <a:solidFill>
                  <a:srgbClr val="003D4C"/>
                </a:solidFill>
              </a:rPr>
              <a:t>trustpilot</a:t>
            </a:r>
            <a:r>
              <a:rPr lang="en-US" dirty="0" smtClean="0">
                <a:solidFill>
                  <a:srgbClr val="003D4C"/>
                </a:solidFill>
              </a:rPr>
              <a:t>, </a:t>
            </a:r>
            <a:r>
              <a:rPr lang="en-US" dirty="0" err="1" smtClean="0">
                <a:solidFill>
                  <a:srgbClr val="003D4C"/>
                </a:solidFill>
              </a:rPr>
              <a:t>epinions</a:t>
            </a:r>
            <a:r>
              <a:rPr lang="en-US" dirty="0" smtClean="0">
                <a:solidFill>
                  <a:srgbClr val="003D4C"/>
                </a:solidFill>
              </a:rPr>
              <a:t>.  All may have reviews for a given retailer in the Bazaarvoice network.</a:t>
            </a:r>
          </a:p>
        </p:txBody>
      </p:sp>
      <p:sp>
        <p:nvSpPr>
          <p:cNvPr id="10" name="Rectangle 9"/>
          <p:cNvSpPr/>
          <p:nvPr/>
        </p:nvSpPr>
        <p:spPr>
          <a:xfrm>
            <a:off x="4495163" y="1838796"/>
            <a:ext cx="1712588" cy="348268"/>
          </a:xfrm>
          <a:prstGeom prst="rect">
            <a:avLst/>
          </a:prstGeom>
          <a:solidFill>
            <a:srgbClr val="99142B"/>
          </a:solidFill>
          <a:ln>
            <a:solidFill>
              <a:srgbClr val="9914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Calibri"/>
                <a:cs typeface="Calibri"/>
              </a:rPr>
              <a:t>Product Ratings</a:t>
            </a:r>
            <a:endParaRPr lang="en-GB" sz="1600" dirty="0">
              <a:solidFill>
                <a:prstClr val="white"/>
              </a:solidFill>
              <a:latin typeface="Calibri"/>
              <a:cs typeface="Calibri"/>
            </a:endParaRPr>
          </a:p>
        </p:txBody>
      </p:sp>
      <p:sp>
        <p:nvSpPr>
          <p:cNvPr id="11" name="Rectangle 10"/>
          <p:cNvSpPr/>
          <p:nvPr/>
        </p:nvSpPr>
        <p:spPr>
          <a:xfrm>
            <a:off x="3572973" y="3891838"/>
            <a:ext cx="1712588" cy="348268"/>
          </a:xfrm>
          <a:prstGeom prst="rect">
            <a:avLst/>
          </a:prstGeom>
          <a:solidFill>
            <a:srgbClr val="99142B"/>
          </a:solidFill>
          <a:ln>
            <a:solidFill>
              <a:srgbClr val="99142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Calibri"/>
                <a:cs typeface="Calibri"/>
              </a:rPr>
              <a:t>Seller Ratings</a:t>
            </a:r>
            <a:endParaRPr lang="en-GB" sz="1600" dirty="0">
              <a:solidFill>
                <a:prstClr val="white"/>
              </a:solidFill>
              <a:latin typeface="Calibri"/>
              <a:cs typeface="Calibri"/>
            </a:endParaRPr>
          </a:p>
        </p:txBody>
      </p:sp>
      <p:sp>
        <p:nvSpPr>
          <p:cNvPr id="13" name="Rectangle 12"/>
          <p:cNvSpPr/>
          <p:nvPr/>
        </p:nvSpPr>
        <p:spPr>
          <a:xfrm>
            <a:off x="8587293" y="152223"/>
            <a:ext cx="524322" cy="269875"/>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FFFF"/>
                </a:solidFill>
              </a:rPr>
              <a:t>SEM</a:t>
            </a:r>
            <a:endParaRPr lang="en-US" sz="1200" dirty="0">
              <a:solidFill>
                <a:srgbClr val="0C0C0C"/>
              </a:solidFill>
            </a:endParaRPr>
          </a:p>
        </p:txBody>
      </p:sp>
    </p:spTree>
    <p:extLst>
      <p:ext uri="{BB962C8B-B14F-4D97-AF65-F5344CB8AC3E}">
        <p14:creationId xmlns:p14="http://schemas.microsoft.com/office/powerpoint/2010/main" val="9432377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89326" y="940703"/>
            <a:ext cx="4796940" cy="3525570"/>
          </a:xfrm>
          <a:prstGeom prst="rect">
            <a:avLst/>
          </a:prstGeom>
        </p:spPr>
      </p:pic>
      <p:sp>
        <p:nvSpPr>
          <p:cNvPr id="12" name="Title 2"/>
          <p:cNvSpPr>
            <a:spLocks noGrp="1"/>
          </p:cNvSpPr>
          <p:nvPr>
            <p:ph type="title"/>
          </p:nvPr>
        </p:nvSpPr>
        <p:spPr>
          <a:xfrm>
            <a:off x="0" y="0"/>
            <a:ext cx="9144000" cy="693615"/>
          </a:xfrm>
        </p:spPr>
        <p:txBody>
          <a:bodyPr>
            <a:noAutofit/>
          </a:bodyPr>
          <a:lstStyle/>
          <a:p>
            <a:pPr algn="ctr"/>
            <a:r>
              <a:rPr lang="en-US" dirty="0" smtClean="0"/>
              <a:t>Search is HUGELY important to our clients</a:t>
            </a:r>
            <a:endParaRPr lang="en-US" dirty="0"/>
          </a:p>
        </p:txBody>
      </p:sp>
      <p:sp>
        <p:nvSpPr>
          <p:cNvPr id="75" name="Rectangle 74"/>
          <p:cNvSpPr/>
          <p:nvPr/>
        </p:nvSpPr>
        <p:spPr>
          <a:xfrm>
            <a:off x="3245306" y="4457237"/>
            <a:ext cx="524322" cy="269875"/>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FFFFFF"/>
                </a:solidFill>
              </a:rPr>
              <a:t>SEM</a:t>
            </a:r>
            <a:endParaRPr lang="en-US" sz="1200" dirty="0">
              <a:solidFill>
                <a:srgbClr val="0C0C0C"/>
              </a:solidFill>
            </a:endParaRPr>
          </a:p>
        </p:txBody>
      </p:sp>
      <p:sp>
        <p:nvSpPr>
          <p:cNvPr id="77" name="Rectangle 76"/>
          <p:cNvSpPr/>
          <p:nvPr/>
        </p:nvSpPr>
        <p:spPr>
          <a:xfrm>
            <a:off x="3823381" y="4455967"/>
            <a:ext cx="526598" cy="270088"/>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200" dirty="0" smtClean="0">
                <a:solidFill>
                  <a:schemeClr val="bg1"/>
                </a:solidFill>
              </a:rPr>
              <a:t>SEO</a:t>
            </a:r>
            <a:endParaRPr lang="en-US" sz="1200" dirty="0">
              <a:solidFill>
                <a:schemeClr val="bg1"/>
              </a:solidFill>
            </a:endParaRPr>
          </a:p>
        </p:txBody>
      </p:sp>
      <p:sp>
        <p:nvSpPr>
          <p:cNvPr id="7" name="Rounded Rectangle 6"/>
          <p:cNvSpPr/>
          <p:nvPr/>
        </p:nvSpPr>
        <p:spPr>
          <a:xfrm>
            <a:off x="3069265" y="1233950"/>
            <a:ext cx="1440760" cy="3628658"/>
          </a:xfrm>
          <a:prstGeom prst="roundRect">
            <a:avLst/>
          </a:prstGeom>
          <a:no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p:cNvSpPr/>
          <p:nvPr/>
        </p:nvSpPr>
        <p:spPr>
          <a:xfrm>
            <a:off x="4772840" y="4472401"/>
            <a:ext cx="1915909" cy="215444"/>
          </a:xfrm>
          <a:prstGeom prst="rect">
            <a:avLst/>
          </a:prstGeom>
        </p:spPr>
        <p:txBody>
          <a:bodyPr wrap="none">
            <a:spAutoFit/>
          </a:bodyPr>
          <a:lstStyle/>
          <a:p>
            <a:pPr algn="ctr"/>
            <a:r>
              <a:rPr lang="en-US" dirty="0" smtClean="0">
                <a:solidFill>
                  <a:srgbClr val="1C5349"/>
                </a:solidFill>
                <a:latin typeface="Calibri"/>
                <a:cs typeface="Calibri"/>
              </a:rPr>
              <a:t>Source: </a:t>
            </a:r>
            <a:r>
              <a:rPr lang="en-US" dirty="0" smtClean="0">
                <a:solidFill>
                  <a:srgbClr val="1C5349"/>
                </a:solidFill>
                <a:latin typeface="Calibri"/>
                <a:cs typeface="Calibri"/>
                <a:hlinkClick r:id="rId4"/>
              </a:rPr>
              <a:t>2013 eConsultancy</a:t>
            </a:r>
            <a:r>
              <a:rPr lang="en-US" dirty="0">
                <a:solidFill>
                  <a:srgbClr val="1C5349"/>
                </a:solidFill>
                <a:latin typeface="Calibri"/>
                <a:cs typeface="Calibri"/>
                <a:hlinkClick r:id="rId4"/>
              </a:rPr>
              <a:t>/SEMPO Study</a:t>
            </a:r>
            <a:endParaRPr lang="en-US" dirty="0">
              <a:solidFill>
                <a:srgbClr val="1C5349"/>
              </a:solidFill>
              <a:latin typeface="Calibri"/>
              <a:cs typeface="Calibri"/>
            </a:endParaRPr>
          </a:p>
        </p:txBody>
      </p:sp>
      <p:sp>
        <p:nvSpPr>
          <p:cNvPr id="9" name="Rectangle 8"/>
          <p:cNvSpPr/>
          <p:nvPr/>
        </p:nvSpPr>
        <p:spPr>
          <a:xfrm>
            <a:off x="497843" y="1975294"/>
            <a:ext cx="1917136" cy="145202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3600" b="1" dirty="0" smtClean="0">
                <a:solidFill>
                  <a:schemeClr val="accent6">
                    <a:lumMod val="50000"/>
                  </a:schemeClr>
                </a:solidFill>
                <a:latin typeface="Calibri"/>
                <a:ea typeface="ＭＳ Ｐゴシック" pitchFamily="34" charset="-128"/>
                <a:cs typeface="Calibri"/>
              </a:rPr>
              <a:t>$22B</a:t>
            </a:r>
          </a:p>
          <a:p>
            <a:pPr algn="ctr"/>
            <a:r>
              <a:rPr lang="en-US" sz="2000" dirty="0" smtClean="0">
                <a:solidFill>
                  <a:schemeClr val="accent6">
                    <a:lumMod val="50000"/>
                  </a:schemeClr>
                </a:solidFill>
                <a:latin typeface="Calibri"/>
                <a:ea typeface="ＭＳ Ｐゴシック" pitchFamily="34" charset="-128"/>
                <a:cs typeface="Calibri"/>
              </a:rPr>
              <a:t>spent on paid Search in 2014</a:t>
            </a:r>
          </a:p>
          <a:p>
            <a:pPr algn="ctr"/>
            <a:r>
              <a:rPr lang="en-US" sz="900" dirty="0" smtClean="0">
                <a:solidFill>
                  <a:schemeClr val="accent6">
                    <a:lumMod val="50000"/>
                  </a:schemeClr>
                </a:solidFill>
                <a:latin typeface="Calibri"/>
                <a:ea typeface="ＭＳ Ｐゴシック" pitchFamily="34" charset="-128"/>
                <a:cs typeface="Calibri"/>
                <a:hlinkClick r:id="rId5"/>
              </a:rPr>
              <a:t>eMarketer Study</a:t>
            </a:r>
            <a:endParaRPr lang="en-US" sz="900" dirty="0">
              <a:solidFill>
                <a:schemeClr val="accent6">
                  <a:lumMod val="50000"/>
                </a:schemeClr>
              </a:solidFill>
              <a:latin typeface="Calibri"/>
              <a:ea typeface="ＭＳ Ｐゴシック" pitchFamily="34" charset="-128"/>
              <a:cs typeface="Calibri"/>
            </a:endParaRPr>
          </a:p>
        </p:txBody>
      </p:sp>
      <p:cxnSp>
        <p:nvCxnSpPr>
          <p:cNvPr id="4" name="Straight Arrow Connector 3"/>
          <p:cNvCxnSpPr/>
          <p:nvPr/>
        </p:nvCxnSpPr>
        <p:spPr>
          <a:xfrm flipV="1">
            <a:off x="2126629" y="2217678"/>
            <a:ext cx="1310245" cy="110883"/>
          </a:xfrm>
          <a:prstGeom prst="straightConnector1">
            <a:avLst/>
          </a:prstGeom>
          <a:ln>
            <a:solidFill>
              <a:schemeClr val="accent6">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84817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2553141" y="331391"/>
            <a:ext cx="5168459" cy="4438377"/>
            <a:chOff x="1287852" y="126058"/>
            <a:chExt cx="4896997" cy="4205261"/>
          </a:xfrm>
        </p:grpSpPr>
        <p:pic>
          <p:nvPicPr>
            <p:cNvPr id="45" name="Picture 44" descr="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852" y="763159"/>
              <a:ext cx="2470836" cy="747810"/>
            </a:xfrm>
            <a:prstGeom prst="rect">
              <a:avLst/>
            </a:prstGeom>
          </p:spPr>
        </p:pic>
        <p:pic>
          <p:nvPicPr>
            <p:cNvPr id="47" name="Picture 46"/>
            <p:cNvPicPr>
              <a:picLocks noChangeAspect="1"/>
            </p:cNvPicPr>
            <p:nvPr/>
          </p:nvPicPr>
          <p:blipFill>
            <a:blip r:embed="rId4"/>
            <a:stretch>
              <a:fillRect/>
            </a:stretch>
          </p:blipFill>
          <p:spPr>
            <a:xfrm>
              <a:off x="1320800" y="1585579"/>
              <a:ext cx="2331601" cy="2745740"/>
            </a:xfrm>
            <a:prstGeom prst="rect">
              <a:avLst/>
            </a:prstGeom>
          </p:spPr>
        </p:pic>
        <p:pic>
          <p:nvPicPr>
            <p:cNvPr id="50" name="Picture 49"/>
            <p:cNvPicPr>
              <a:picLocks noChangeAspect="1"/>
            </p:cNvPicPr>
            <p:nvPr/>
          </p:nvPicPr>
          <p:blipFill rotWithShape="1">
            <a:blip r:embed="rId5"/>
            <a:srcRect b="15643"/>
            <a:stretch/>
          </p:blipFill>
          <p:spPr>
            <a:xfrm>
              <a:off x="3927645" y="1763060"/>
              <a:ext cx="1328866" cy="2504787"/>
            </a:xfrm>
            <a:prstGeom prst="rect">
              <a:avLst/>
            </a:prstGeom>
          </p:spPr>
        </p:pic>
        <p:pic>
          <p:nvPicPr>
            <p:cNvPr id="51" name="Picture 50"/>
            <p:cNvPicPr>
              <a:picLocks noChangeAspect="1"/>
            </p:cNvPicPr>
            <p:nvPr/>
          </p:nvPicPr>
          <p:blipFill>
            <a:blip r:embed="rId6"/>
            <a:stretch>
              <a:fillRect/>
            </a:stretch>
          </p:blipFill>
          <p:spPr>
            <a:xfrm>
              <a:off x="1300480" y="126058"/>
              <a:ext cx="3129280" cy="604750"/>
            </a:xfrm>
            <a:prstGeom prst="rect">
              <a:avLst/>
            </a:prstGeom>
          </p:spPr>
        </p:pic>
        <p:pic>
          <p:nvPicPr>
            <p:cNvPr id="52" name="Picture 51"/>
            <p:cNvPicPr>
              <a:picLocks noChangeAspect="1"/>
            </p:cNvPicPr>
            <p:nvPr/>
          </p:nvPicPr>
          <p:blipFill>
            <a:blip r:embed="rId7"/>
            <a:stretch>
              <a:fillRect/>
            </a:stretch>
          </p:blipFill>
          <p:spPr>
            <a:xfrm>
              <a:off x="3816456" y="797856"/>
              <a:ext cx="2368393" cy="924560"/>
            </a:xfrm>
            <a:prstGeom prst="rect">
              <a:avLst/>
            </a:prstGeom>
          </p:spPr>
        </p:pic>
      </p:grpSp>
      <p:sp>
        <p:nvSpPr>
          <p:cNvPr id="53" name="Title 2"/>
          <p:cNvSpPr txBox="1">
            <a:spLocks/>
          </p:cNvSpPr>
          <p:nvPr/>
        </p:nvSpPr>
        <p:spPr>
          <a:xfrm>
            <a:off x="215900" y="206374"/>
            <a:ext cx="2226348" cy="1846844"/>
          </a:xfrm>
          <a:prstGeom prst="rect">
            <a:avLst/>
          </a:prstGeom>
        </p:spPr>
        <p:txBody>
          <a:bodyPr vert="horz" lIns="91440" tIns="45720" rIns="91440" bIns="45720" rtlCol="0" anchor="t">
            <a:normAutofit fontScale="90000" lnSpcReduction="10000"/>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r>
              <a:rPr lang="en-US" dirty="0" smtClean="0"/>
              <a:t>Typical Search Engine Result Page</a:t>
            </a:r>
          </a:p>
          <a:p>
            <a:r>
              <a:rPr lang="en-US" dirty="0" smtClean="0"/>
              <a:t>(SERP)</a:t>
            </a:r>
            <a:endParaRPr lang="en-US" dirty="0"/>
          </a:p>
        </p:txBody>
      </p:sp>
      <p:sp>
        <p:nvSpPr>
          <p:cNvPr id="54" name="Rectangle 53"/>
          <p:cNvSpPr/>
          <p:nvPr/>
        </p:nvSpPr>
        <p:spPr>
          <a:xfrm>
            <a:off x="2513296" y="284209"/>
            <a:ext cx="5230852" cy="4538447"/>
          </a:xfrm>
          <a:prstGeom prst="rect">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415765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2877" y="259052"/>
            <a:ext cx="2155627" cy="601697"/>
          </a:xfrm>
          <a:prstGeom prst="rect">
            <a:avLst/>
          </a:prstGeom>
          <a:solidFill>
            <a:srgbClr val="0000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400" dirty="0" smtClean="0">
                <a:solidFill>
                  <a:prstClr val="white"/>
                </a:solidFill>
                <a:latin typeface="Calibri"/>
                <a:ea typeface="ＭＳ Ｐゴシック"/>
                <a:cs typeface="Calibri"/>
              </a:rPr>
              <a:t>Improve performance for greater variety of keywords</a:t>
            </a:r>
            <a:endParaRPr lang="en-GB" sz="1400" dirty="0">
              <a:solidFill>
                <a:prstClr val="white"/>
              </a:solidFill>
              <a:latin typeface="Calibri"/>
              <a:ea typeface="ＭＳ Ｐゴシック"/>
              <a:cs typeface="Calibri"/>
            </a:endParaRPr>
          </a:p>
        </p:txBody>
      </p:sp>
      <p:grpSp>
        <p:nvGrpSpPr>
          <p:cNvPr id="21" name="Group 20"/>
          <p:cNvGrpSpPr/>
          <p:nvPr/>
        </p:nvGrpSpPr>
        <p:grpSpPr>
          <a:xfrm>
            <a:off x="2553141" y="331391"/>
            <a:ext cx="5168459" cy="4438377"/>
            <a:chOff x="1287852" y="126058"/>
            <a:chExt cx="4896997" cy="4205261"/>
          </a:xfrm>
        </p:grpSpPr>
        <p:pic>
          <p:nvPicPr>
            <p:cNvPr id="22" name="Picture 21" descr="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7852" y="763159"/>
              <a:ext cx="2470836" cy="747810"/>
            </a:xfrm>
            <a:prstGeom prst="rect">
              <a:avLst/>
            </a:prstGeom>
          </p:spPr>
        </p:pic>
        <p:pic>
          <p:nvPicPr>
            <p:cNvPr id="23" name="Picture 22"/>
            <p:cNvPicPr>
              <a:picLocks noChangeAspect="1"/>
            </p:cNvPicPr>
            <p:nvPr/>
          </p:nvPicPr>
          <p:blipFill>
            <a:blip r:embed="rId4"/>
            <a:stretch>
              <a:fillRect/>
            </a:stretch>
          </p:blipFill>
          <p:spPr>
            <a:xfrm>
              <a:off x="1320800" y="1585579"/>
              <a:ext cx="2331601" cy="2745740"/>
            </a:xfrm>
            <a:prstGeom prst="rect">
              <a:avLst/>
            </a:prstGeom>
          </p:spPr>
        </p:pic>
        <p:pic>
          <p:nvPicPr>
            <p:cNvPr id="24" name="Picture 23"/>
            <p:cNvPicPr>
              <a:picLocks noChangeAspect="1"/>
            </p:cNvPicPr>
            <p:nvPr/>
          </p:nvPicPr>
          <p:blipFill rotWithShape="1">
            <a:blip r:embed="rId5"/>
            <a:srcRect b="15643"/>
            <a:stretch/>
          </p:blipFill>
          <p:spPr>
            <a:xfrm>
              <a:off x="3927645" y="1763060"/>
              <a:ext cx="1328866" cy="2504787"/>
            </a:xfrm>
            <a:prstGeom prst="rect">
              <a:avLst/>
            </a:prstGeom>
          </p:spPr>
        </p:pic>
        <p:pic>
          <p:nvPicPr>
            <p:cNvPr id="25" name="Picture 24"/>
            <p:cNvPicPr>
              <a:picLocks noChangeAspect="1"/>
            </p:cNvPicPr>
            <p:nvPr/>
          </p:nvPicPr>
          <p:blipFill>
            <a:blip r:embed="rId6"/>
            <a:stretch>
              <a:fillRect/>
            </a:stretch>
          </p:blipFill>
          <p:spPr>
            <a:xfrm>
              <a:off x="1300480" y="126058"/>
              <a:ext cx="3129280" cy="604750"/>
            </a:xfrm>
            <a:prstGeom prst="rect">
              <a:avLst/>
            </a:prstGeom>
          </p:spPr>
        </p:pic>
        <p:pic>
          <p:nvPicPr>
            <p:cNvPr id="26" name="Picture 25"/>
            <p:cNvPicPr>
              <a:picLocks noChangeAspect="1"/>
            </p:cNvPicPr>
            <p:nvPr/>
          </p:nvPicPr>
          <p:blipFill>
            <a:blip r:embed="rId7"/>
            <a:stretch>
              <a:fillRect/>
            </a:stretch>
          </p:blipFill>
          <p:spPr>
            <a:xfrm>
              <a:off x="3816456" y="797856"/>
              <a:ext cx="2368393" cy="924560"/>
            </a:xfrm>
            <a:prstGeom prst="rect">
              <a:avLst/>
            </a:prstGeom>
          </p:spPr>
        </p:pic>
      </p:grpSp>
      <p:sp>
        <p:nvSpPr>
          <p:cNvPr id="2" name="Rectangle 1"/>
          <p:cNvSpPr/>
          <p:nvPr/>
        </p:nvSpPr>
        <p:spPr>
          <a:xfrm>
            <a:off x="2519680" y="294640"/>
            <a:ext cx="3434080" cy="335280"/>
          </a:xfrm>
          <a:prstGeom prst="rect">
            <a:avLst/>
          </a:prstGeom>
          <a:solidFill>
            <a:srgbClr val="0000FF">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C0C0C"/>
              </a:solidFill>
            </a:endParaRPr>
          </a:p>
        </p:txBody>
      </p:sp>
      <p:sp>
        <p:nvSpPr>
          <p:cNvPr id="27" name="Rectangle 26"/>
          <p:cNvSpPr/>
          <p:nvPr/>
        </p:nvSpPr>
        <p:spPr>
          <a:xfrm>
            <a:off x="2519680" y="1016000"/>
            <a:ext cx="2641600" cy="772160"/>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C0C0C"/>
              </a:solidFill>
            </a:endParaRPr>
          </a:p>
        </p:txBody>
      </p:sp>
      <p:sp>
        <p:nvSpPr>
          <p:cNvPr id="28" name="Rectangle 27"/>
          <p:cNvSpPr/>
          <p:nvPr/>
        </p:nvSpPr>
        <p:spPr>
          <a:xfrm>
            <a:off x="2519680" y="1838960"/>
            <a:ext cx="2641600" cy="2997200"/>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C0C0C"/>
              </a:solidFill>
            </a:endParaRPr>
          </a:p>
        </p:txBody>
      </p:sp>
      <p:sp>
        <p:nvSpPr>
          <p:cNvPr id="29" name="Rectangle 28"/>
          <p:cNvSpPr/>
          <p:nvPr/>
        </p:nvSpPr>
        <p:spPr>
          <a:xfrm>
            <a:off x="5232400" y="1015190"/>
            <a:ext cx="2509520" cy="1016810"/>
          </a:xfrm>
          <a:prstGeom prst="rect">
            <a:avLst/>
          </a:prstGeom>
          <a:solidFill>
            <a:srgbClr val="FDB813">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Rectangle 29"/>
          <p:cNvSpPr/>
          <p:nvPr/>
        </p:nvSpPr>
        <p:spPr>
          <a:xfrm>
            <a:off x="5232400" y="2072640"/>
            <a:ext cx="1473200" cy="2763987"/>
          </a:xfrm>
          <a:prstGeom prst="rect">
            <a:avLst/>
          </a:prstGeom>
          <a:solidFill>
            <a:srgbClr val="800000">
              <a:alpha val="6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C0C0C"/>
              </a:solidFill>
            </a:endParaRPr>
          </a:p>
        </p:txBody>
      </p:sp>
      <p:sp>
        <p:nvSpPr>
          <p:cNvPr id="33" name="Title 2"/>
          <p:cNvSpPr>
            <a:spLocks noGrp="1"/>
          </p:cNvSpPr>
          <p:nvPr>
            <p:ph type="title"/>
          </p:nvPr>
        </p:nvSpPr>
        <p:spPr>
          <a:xfrm>
            <a:off x="2619587" y="295028"/>
            <a:ext cx="3281680" cy="236756"/>
          </a:xfrm>
        </p:spPr>
        <p:txBody>
          <a:bodyPr>
            <a:noAutofit/>
          </a:bodyPr>
          <a:lstStyle/>
          <a:p>
            <a:pPr algn="ctr"/>
            <a:r>
              <a:rPr lang="en-US" sz="1000" dirty="0" smtClean="0">
                <a:solidFill>
                  <a:schemeClr val="bg1"/>
                </a:solidFill>
                <a:latin typeface="+mn-lt"/>
              </a:rPr>
              <a:t>Keywords</a:t>
            </a:r>
            <a:endParaRPr lang="en-US" sz="1000" dirty="0">
              <a:solidFill>
                <a:schemeClr val="bg1"/>
              </a:solidFill>
              <a:latin typeface="+mn-lt"/>
            </a:endParaRPr>
          </a:p>
        </p:txBody>
      </p:sp>
      <p:sp>
        <p:nvSpPr>
          <p:cNvPr id="35" name="Title 2"/>
          <p:cNvSpPr txBox="1">
            <a:spLocks/>
          </p:cNvSpPr>
          <p:nvPr/>
        </p:nvSpPr>
        <p:spPr>
          <a:xfrm>
            <a:off x="2560320" y="1517870"/>
            <a:ext cx="2566572" cy="238368"/>
          </a:xfrm>
          <a:prstGeom prst="rect">
            <a:avLst/>
          </a:prstGeom>
        </p:spPr>
        <p:txBody>
          <a:bodyPr vert="horz" lIns="91440" tIns="45720" rIns="91440" bIns="45720" rtlCol="0" anchor="b">
            <a:no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pPr algn="ctr"/>
            <a:r>
              <a:rPr lang="en-US" sz="1000" dirty="0" smtClean="0">
                <a:solidFill>
                  <a:schemeClr val="bg1"/>
                </a:solidFill>
                <a:latin typeface="+mn-lt"/>
              </a:rPr>
              <a:t>Paid Search Ads</a:t>
            </a:r>
            <a:endParaRPr lang="en-US" sz="1000" dirty="0">
              <a:solidFill>
                <a:schemeClr val="bg1"/>
              </a:solidFill>
              <a:latin typeface="+mn-lt"/>
            </a:endParaRPr>
          </a:p>
        </p:txBody>
      </p:sp>
      <p:sp>
        <p:nvSpPr>
          <p:cNvPr id="37" name="Title 2"/>
          <p:cNvSpPr txBox="1">
            <a:spLocks/>
          </p:cNvSpPr>
          <p:nvPr/>
        </p:nvSpPr>
        <p:spPr>
          <a:xfrm>
            <a:off x="2560318" y="4493804"/>
            <a:ext cx="2566572" cy="238368"/>
          </a:xfrm>
          <a:prstGeom prst="rect">
            <a:avLst/>
          </a:prstGeom>
        </p:spPr>
        <p:txBody>
          <a:bodyPr vert="horz" lIns="91440" tIns="45720" rIns="91440" bIns="45720" rtlCol="0" anchor="b">
            <a:no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pPr algn="ctr"/>
            <a:r>
              <a:rPr lang="en-US" sz="1000" dirty="0" smtClean="0">
                <a:solidFill>
                  <a:schemeClr val="bg1"/>
                </a:solidFill>
                <a:latin typeface="+mn-lt"/>
              </a:rPr>
              <a:t>Organic Search Results</a:t>
            </a:r>
            <a:endParaRPr lang="en-US" sz="1000" dirty="0">
              <a:solidFill>
                <a:schemeClr val="bg1"/>
              </a:solidFill>
              <a:latin typeface="+mn-lt"/>
            </a:endParaRPr>
          </a:p>
        </p:txBody>
      </p:sp>
      <p:sp>
        <p:nvSpPr>
          <p:cNvPr id="38" name="Title 2"/>
          <p:cNvSpPr txBox="1">
            <a:spLocks/>
          </p:cNvSpPr>
          <p:nvPr/>
        </p:nvSpPr>
        <p:spPr>
          <a:xfrm>
            <a:off x="5277500" y="1723102"/>
            <a:ext cx="2429232" cy="238368"/>
          </a:xfrm>
          <a:prstGeom prst="rect">
            <a:avLst/>
          </a:prstGeom>
        </p:spPr>
        <p:txBody>
          <a:bodyPr vert="horz" lIns="91440" tIns="45720" rIns="91440" bIns="45720" rtlCol="0" anchor="b">
            <a:no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pPr algn="ctr"/>
            <a:r>
              <a:rPr lang="en-US" sz="1000" dirty="0" smtClean="0">
                <a:solidFill>
                  <a:srgbClr val="0C0C0C"/>
                </a:solidFill>
                <a:latin typeface="+mn-lt"/>
              </a:rPr>
              <a:t>Product Listing Ads</a:t>
            </a:r>
            <a:endParaRPr lang="en-US" sz="1000" dirty="0">
              <a:solidFill>
                <a:srgbClr val="0C0C0C"/>
              </a:solidFill>
              <a:latin typeface="+mn-lt"/>
            </a:endParaRPr>
          </a:p>
        </p:txBody>
      </p:sp>
      <p:sp>
        <p:nvSpPr>
          <p:cNvPr id="39" name="Title 2"/>
          <p:cNvSpPr txBox="1">
            <a:spLocks/>
          </p:cNvSpPr>
          <p:nvPr/>
        </p:nvSpPr>
        <p:spPr>
          <a:xfrm>
            <a:off x="5288615" y="4465683"/>
            <a:ext cx="1369865" cy="272768"/>
          </a:xfrm>
          <a:prstGeom prst="rect">
            <a:avLst/>
          </a:prstGeom>
        </p:spPr>
        <p:txBody>
          <a:bodyPr vert="horz" lIns="91440" tIns="45720" rIns="91440" bIns="45720" rtlCol="0" anchor="b">
            <a:no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pPr algn="ctr"/>
            <a:r>
              <a:rPr lang="en-US" sz="1000" dirty="0" smtClean="0">
                <a:solidFill>
                  <a:schemeClr val="bg1"/>
                </a:solidFill>
                <a:latin typeface="+mn-lt"/>
              </a:rPr>
              <a:t>Paid Search Ads</a:t>
            </a:r>
            <a:endParaRPr lang="en-US" sz="1000" dirty="0">
              <a:solidFill>
                <a:schemeClr val="bg1"/>
              </a:solidFill>
              <a:latin typeface="+mn-lt"/>
            </a:endParaRPr>
          </a:p>
        </p:txBody>
      </p:sp>
      <p:sp>
        <p:nvSpPr>
          <p:cNvPr id="47" name="Rectangle 46"/>
          <p:cNvSpPr/>
          <p:nvPr/>
        </p:nvSpPr>
        <p:spPr>
          <a:xfrm>
            <a:off x="273314" y="1133692"/>
            <a:ext cx="2155627" cy="524824"/>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alibri"/>
                <a:cs typeface="Calibri"/>
              </a:rPr>
              <a:t>Google </a:t>
            </a:r>
            <a:r>
              <a:rPr lang="en-US" sz="1400" dirty="0">
                <a:solidFill>
                  <a:prstClr val="white"/>
                </a:solidFill>
                <a:latin typeface="Calibri"/>
                <a:cs typeface="Calibri"/>
              </a:rPr>
              <a:t>Seller Ratings</a:t>
            </a:r>
          </a:p>
          <a:p>
            <a:pPr algn="ctr"/>
            <a:r>
              <a:rPr lang="en-US" sz="1400" dirty="0">
                <a:solidFill>
                  <a:prstClr val="white"/>
                </a:solidFill>
                <a:latin typeface="Calibri"/>
                <a:cs typeface="Calibri"/>
              </a:rPr>
              <a:t>up to 17% CTR lift</a:t>
            </a:r>
            <a:endParaRPr lang="en-GB" sz="1100" dirty="0">
              <a:solidFill>
                <a:prstClr val="white"/>
              </a:solidFill>
              <a:latin typeface="Calibri"/>
              <a:cs typeface="Calibri"/>
            </a:endParaRPr>
          </a:p>
        </p:txBody>
      </p:sp>
      <p:sp>
        <p:nvSpPr>
          <p:cNvPr id="49" name="Rectangle 48"/>
          <p:cNvSpPr/>
          <p:nvPr/>
        </p:nvSpPr>
        <p:spPr>
          <a:xfrm>
            <a:off x="262820" y="2917680"/>
            <a:ext cx="2155627" cy="766745"/>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alibri"/>
                <a:cs typeface="Calibri"/>
              </a:rPr>
              <a:t>Fresh Unique Content Improves Ranking. Up to 15-28% Search Lift to PDP.</a:t>
            </a:r>
            <a:endParaRPr lang="en-GB" sz="1100" dirty="0">
              <a:solidFill>
                <a:prstClr val="white"/>
              </a:solidFill>
              <a:latin typeface="Calibri"/>
              <a:cs typeface="Calibri"/>
            </a:endParaRPr>
          </a:p>
        </p:txBody>
      </p:sp>
      <p:sp>
        <p:nvSpPr>
          <p:cNvPr id="50" name="Rectangle 49"/>
          <p:cNvSpPr/>
          <p:nvPr/>
        </p:nvSpPr>
        <p:spPr>
          <a:xfrm>
            <a:off x="268285" y="2377267"/>
            <a:ext cx="2155627" cy="454739"/>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prstClr val="white"/>
                </a:solidFill>
                <a:latin typeface="Calibri"/>
                <a:cs typeface="Calibri"/>
              </a:rPr>
              <a:t>Rich </a:t>
            </a:r>
            <a:r>
              <a:rPr lang="en-US" sz="1400" dirty="0">
                <a:solidFill>
                  <a:prstClr val="white"/>
                </a:solidFill>
                <a:latin typeface="Calibri"/>
                <a:cs typeface="Calibri"/>
              </a:rPr>
              <a:t>Snippet </a:t>
            </a:r>
            <a:r>
              <a:rPr lang="en-US" sz="1400" dirty="0" smtClean="0">
                <a:solidFill>
                  <a:prstClr val="white"/>
                </a:solidFill>
                <a:latin typeface="Calibri"/>
                <a:cs typeface="Calibri"/>
              </a:rPr>
              <a:t>Stars yield</a:t>
            </a:r>
            <a:endParaRPr lang="en-US" sz="1400" dirty="0">
              <a:solidFill>
                <a:prstClr val="white"/>
              </a:solidFill>
              <a:latin typeface="Calibri"/>
              <a:cs typeface="Calibri"/>
            </a:endParaRPr>
          </a:p>
          <a:p>
            <a:pPr algn="ctr"/>
            <a:r>
              <a:rPr lang="en-US" sz="1400" dirty="0">
                <a:solidFill>
                  <a:prstClr val="white"/>
                </a:solidFill>
                <a:latin typeface="Calibri"/>
                <a:cs typeface="Calibri"/>
              </a:rPr>
              <a:t>7-79% lift in CTR likelihood</a:t>
            </a:r>
            <a:endParaRPr lang="en-GB" sz="1100" dirty="0">
              <a:solidFill>
                <a:prstClr val="white"/>
              </a:solidFill>
              <a:latin typeface="Calibri"/>
              <a:cs typeface="Calibri"/>
            </a:endParaRPr>
          </a:p>
        </p:txBody>
      </p:sp>
      <p:sp>
        <p:nvSpPr>
          <p:cNvPr id="51" name="Rectangle 50"/>
          <p:cNvSpPr/>
          <p:nvPr/>
        </p:nvSpPr>
        <p:spPr>
          <a:xfrm>
            <a:off x="7835372" y="1041672"/>
            <a:ext cx="1190095" cy="1110200"/>
          </a:xfrm>
          <a:prstGeom prst="rect">
            <a:avLst/>
          </a:prstGeom>
          <a:solidFill>
            <a:srgbClr val="FDB8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C0C0C"/>
                </a:solidFill>
                <a:latin typeface="Calibri"/>
                <a:cs typeface="Calibri"/>
              </a:rPr>
              <a:t>Product Ratings in </a:t>
            </a:r>
            <a:r>
              <a:rPr lang="en-US" sz="1400" dirty="0" smtClean="0">
                <a:solidFill>
                  <a:srgbClr val="0C0C0C"/>
                </a:solidFill>
                <a:latin typeface="Calibri"/>
                <a:cs typeface="Calibri"/>
              </a:rPr>
              <a:t>PLAs</a:t>
            </a:r>
            <a:endParaRPr lang="en-US" sz="1400" dirty="0">
              <a:solidFill>
                <a:srgbClr val="0C0C0C"/>
              </a:solidFill>
              <a:latin typeface="Calibri"/>
              <a:cs typeface="Calibri"/>
            </a:endParaRPr>
          </a:p>
          <a:p>
            <a:pPr algn="ctr"/>
            <a:r>
              <a:rPr lang="en-US" sz="1400" dirty="0">
                <a:solidFill>
                  <a:srgbClr val="0C0C0C"/>
                </a:solidFill>
                <a:latin typeface="Calibri"/>
                <a:cs typeface="Calibri"/>
              </a:rPr>
              <a:t>Up to 11.6% CTR lift</a:t>
            </a:r>
            <a:endParaRPr lang="en-GB" sz="1400" dirty="0">
              <a:solidFill>
                <a:srgbClr val="0C0C0C"/>
              </a:solidFill>
              <a:latin typeface="Calibri"/>
              <a:cs typeface="Calibri"/>
            </a:endParaRPr>
          </a:p>
        </p:txBody>
      </p:sp>
      <p:sp>
        <p:nvSpPr>
          <p:cNvPr id="31" name="Rectangle 30"/>
          <p:cNvSpPr/>
          <p:nvPr/>
        </p:nvSpPr>
        <p:spPr>
          <a:xfrm>
            <a:off x="2513296" y="284209"/>
            <a:ext cx="5230852" cy="4538447"/>
          </a:xfrm>
          <a:prstGeom prst="rect">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155267" y="4928056"/>
            <a:ext cx="1601146" cy="215444"/>
          </a:xfrm>
          <a:prstGeom prst="rect">
            <a:avLst/>
          </a:prstGeom>
          <a:noFill/>
        </p:spPr>
        <p:txBody>
          <a:bodyPr wrap="none" rtlCol="0">
            <a:spAutoFit/>
          </a:bodyPr>
          <a:lstStyle/>
          <a:p>
            <a:r>
              <a:rPr lang="en-US" i="1" dirty="0" smtClean="0">
                <a:solidFill>
                  <a:schemeClr val="tx1">
                    <a:lumMod val="50000"/>
                    <a:lumOff val="50000"/>
                  </a:schemeClr>
                </a:solidFill>
              </a:rPr>
              <a:t>See speaker notes for sources</a:t>
            </a:r>
            <a:endParaRPr lang="en-US" i="1" dirty="0">
              <a:solidFill>
                <a:schemeClr val="tx1">
                  <a:lumMod val="50000"/>
                  <a:lumOff val="50000"/>
                </a:schemeClr>
              </a:solidFill>
            </a:endParaRPr>
          </a:p>
        </p:txBody>
      </p:sp>
      <p:sp>
        <p:nvSpPr>
          <p:cNvPr id="34" name="Rectangle 33"/>
          <p:cNvSpPr/>
          <p:nvPr/>
        </p:nvSpPr>
        <p:spPr>
          <a:xfrm>
            <a:off x="7831667" y="394519"/>
            <a:ext cx="1192370" cy="613187"/>
          </a:xfrm>
          <a:prstGeom prst="rect">
            <a:avLst/>
          </a:prstGeom>
          <a:solidFill>
            <a:schemeClr val="tx2">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400" dirty="0" smtClean="0">
                <a:solidFill>
                  <a:srgbClr val="0C0C0C"/>
                </a:solidFill>
                <a:latin typeface="Calibri"/>
                <a:ea typeface="ＭＳ Ｐゴシック"/>
                <a:cs typeface="Calibri"/>
              </a:rPr>
              <a:t>Product Ratings in Shopping </a:t>
            </a:r>
            <a:endParaRPr lang="en-GB" sz="1400" dirty="0">
              <a:solidFill>
                <a:srgbClr val="0C0C0C"/>
              </a:solidFill>
              <a:latin typeface="Calibri"/>
              <a:ea typeface="ＭＳ Ｐゴシック"/>
              <a:cs typeface="Calibri"/>
            </a:endParaRPr>
          </a:p>
        </p:txBody>
      </p:sp>
      <p:sp>
        <p:nvSpPr>
          <p:cNvPr id="36" name="Rectangle 35"/>
          <p:cNvSpPr/>
          <p:nvPr/>
        </p:nvSpPr>
        <p:spPr>
          <a:xfrm>
            <a:off x="3561080" y="641774"/>
            <a:ext cx="392853" cy="120225"/>
          </a:xfrm>
          <a:prstGeom prst="rect">
            <a:avLst/>
          </a:prstGeom>
          <a:solidFill>
            <a:schemeClr val="tx2">
              <a:lumMod val="25000"/>
              <a:lumOff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C0C0C"/>
              </a:solidFill>
            </a:endParaRPr>
          </a:p>
        </p:txBody>
      </p:sp>
      <p:sp>
        <p:nvSpPr>
          <p:cNvPr id="4" name="Rectangle 3"/>
          <p:cNvSpPr/>
          <p:nvPr/>
        </p:nvSpPr>
        <p:spPr>
          <a:xfrm>
            <a:off x="7770762" y="292329"/>
            <a:ext cx="1373238" cy="3981741"/>
          </a:xfrm>
          <a:prstGeom prst="rect">
            <a:avLst/>
          </a:prstGeom>
          <a:noFill/>
          <a:ln w="28575"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sz="1400" dirty="0" smtClean="0">
              <a:solidFill>
                <a:schemeClr val="accent1"/>
              </a:solidFill>
              <a:latin typeface="Calibri"/>
              <a:cs typeface="Calibri"/>
            </a:endParaRPr>
          </a:p>
          <a:p>
            <a:pPr algn="ctr"/>
            <a:r>
              <a:rPr lang="en-US" sz="1400" dirty="0" smtClean="0">
                <a:solidFill>
                  <a:schemeClr val="accent1"/>
                </a:solidFill>
                <a:latin typeface="Calibri"/>
                <a:cs typeface="Calibri"/>
              </a:rPr>
              <a:t>Shopping / PLAs drove             </a:t>
            </a:r>
            <a:r>
              <a:rPr lang="en-US" sz="1400" b="1" dirty="0" smtClean="0">
                <a:solidFill>
                  <a:schemeClr val="accent1"/>
                </a:solidFill>
                <a:latin typeface="Calibri"/>
                <a:cs typeface="Calibri"/>
              </a:rPr>
              <a:t>20% of traffic  </a:t>
            </a:r>
            <a:r>
              <a:rPr lang="en-US" sz="1400" dirty="0" smtClean="0">
                <a:solidFill>
                  <a:schemeClr val="accent1"/>
                </a:solidFill>
                <a:latin typeface="Calibri"/>
                <a:cs typeface="Calibri"/>
              </a:rPr>
              <a:t>for e-</a:t>
            </a:r>
            <a:r>
              <a:rPr lang="en-US" sz="1400" dirty="0" err="1" smtClean="0">
                <a:solidFill>
                  <a:schemeClr val="accent1"/>
                </a:solidFill>
                <a:latin typeface="Calibri"/>
                <a:cs typeface="Calibri"/>
              </a:rPr>
              <a:t>comm</a:t>
            </a:r>
            <a:r>
              <a:rPr lang="en-US" sz="1400" dirty="0" smtClean="0">
                <a:solidFill>
                  <a:schemeClr val="accent1"/>
                </a:solidFill>
                <a:latin typeface="Calibri"/>
                <a:cs typeface="Calibri"/>
              </a:rPr>
              <a:t> sites during Thanksgiving weekend 2013.</a:t>
            </a:r>
          </a:p>
          <a:p>
            <a:pPr algn="ctr"/>
            <a:endParaRPr lang="en-US" dirty="0" smtClean="0">
              <a:hlinkClick r:id="rId8"/>
            </a:endParaRPr>
          </a:p>
          <a:p>
            <a:pPr algn="ctr"/>
            <a:r>
              <a:rPr lang="en-US" dirty="0" smtClean="0">
                <a:hlinkClick r:id="rId8"/>
              </a:rPr>
              <a:t>CPC Strategy</a:t>
            </a:r>
            <a:endParaRPr lang="en-US" dirty="0"/>
          </a:p>
        </p:txBody>
      </p:sp>
    </p:spTree>
    <p:extLst>
      <p:ext uri="{BB962C8B-B14F-4D97-AF65-F5344CB8AC3E}">
        <p14:creationId xmlns:p14="http://schemas.microsoft.com/office/powerpoint/2010/main" val="1544519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7" grpId="0" animBg="1"/>
      <p:bldP spid="49" grpId="0" animBg="1"/>
      <p:bldP spid="50" grpId="0" animBg="1"/>
      <p:bldP spid="51" grpId="0" animBg="1"/>
      <p:bldP spid="34" grpId="0" animBg="1"/>
      <p:bldP spid="34" grpId="1"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p:cNvSpPr txBox="1">
            <a:spLocks/>
          </p:cNvSpPr>
          <p:nvPr/>
        </p:nvSpPr>
        <p:spPr>
          <a:xfrm>
            <a:off x="0" y="0"/>
            <a:ext cx="9144000" cy="870235"/>
          </a:xfrm>
          <a:prstGeom prst="rect">
            <a:avLst/>
          </a:prstGeom>
        </p:spPr>
        <p:txBody>
          <a:bodyPr vert="horz" lIns="91440" tIns="45720" rIns="91440" bIns="45720" rtlCol="0" anchor="b">
            <a:no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pPr algn="ctr"/>
            <a:r>
              <a:rPr lang="en-US" dirty="0" smtClean="0"/>
              <a:t>Platform/Country Availability</a:t>
            </a:r>
          </a:p>
          <a:p>
            <a:pPr algn="ctr"/>
            <a:r>
              <a:rPr lang="en-US" dirty="0" smtClean="0"/>
              <a:t>And Client Applicability</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2323222"/>
              </p:ext>
            </p:extLst>
          </p:nvPr>
        </p:nvGraphicFramePr>
        <p:xfrm>
          <a:off x="181049" y="986712"/>
          <a:ext cx="8826516" cy="3913937"/>
        </p:xfrm>
        <a:graphic>
          <a:graphicData uri="http://schemas.openxmlformats.org/drawingml/2006/table">
            <a:tbl>
              <a:tblPr firstRow="1" bandRow="1">
                <a:tableStyleId>{5C22544A-7EE6-4342-B048-85BDC9FD1C3A}</a:tableStyleId>
              </a:tblPr>
              <a:tblGrid>
                <a:gridCol w="1471086"/>
                <a:gridCol w="1471086"/>
                <a:gridCol w="1471086"/>
                <a:gridCol w="1471086"/>
                <a:gridCol w="1471086"/>
                <a:gridCol w="1471086"/>
              </a:tblGrid>
              <a:tr h="133374">
                <a:tc>
                  <a:txBody>
                    <a:bodyPr/>
                    <a:lstStyle/>
                    <a:p>
                      <a:endParaRPr lang="en-US" dirty="0">
                        <a:latin typeface="Calibri"/>
                        <a:cs typeface="Calibri"/>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a:txBody>
                    <a:bodyPr/>
                    <a:lstStyle/>
                    <a:p>
                      <a:pPr algn="ctr"/>
                      <a:r>
                        <a:rPr lang="en-US" sz="2000" dirty="0" smtClean="0">
                          <a:solidFill>
                            <a:schemeClr val="tx1"/>
                          </a:solidFill>
                          <a:latin typeface="Calibri"/>
                          <a:cs typeface="Calibri"/>
                        </a:rPr>
                        <a:t>Applies</a:t>
                      </a:r>
                      <a:r>
                        <a:rPr lang="en-US" sz="2000" baseline="0" dirty="0" smtClean="0">
                          <a:solidFill>
                            <a:schemeClr val="tx1"/>
                          </a:solidFill>
                          <a:latin typeface="Calibri"/>
                          <a:cs typeface="Calibri"/>
                        </a:rPr>
                        <a:t> to Clients…</a:t>
                      </a:r>
                      <a:endParaRPr lang="en-US" sz="2000" dirty="0">
                        <a:solidFill>
                          <a:schemeClr val="tx1"/>
                        </a:solidFill>
                        <a:latin typeface="Calibri"/>
                        <a:cs typeface="Calibri"/>
                      </a:endParaRPr>
                    </a:p>
                  </a:txBody>
                  <a:tcPr marL="0" marR="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90000"/>
                      </a:schemeClr>
                    </a:solidFill>
                  </a:tcPr>
                </a:tc>
                <a:tc gridSpan="2">
                  <a:txBody>
                    <a:bodyPr/>
                    <a:lstStyle/>
                    <a:p>
                      <a:pPr algn="ctr"/>
                      <a:r>
                        <a:rPr lang="en-US" sz="2000" dirty="0" smtClean="0">
                          <a:solidFill>
                            <a:schemeClr val="tx1"/>
                          </a:solidFill>
                          <a:latin typeface="Calibri"/>
                          <a:cs typeface="Calibri"/>
                        </a:rPr>
                        <a:t>United States</a:t>
                      </a:r>
                      <a:endParaRPr lang="en-US" sz="2000" dirty="0">
                        <a:solidFill>
                          <a:schemeClr val="tx1"/>
                        </a:solidFill>
                        <a:latin typeface="Calibri"/>
                        <a:cs typeface="Calibri"/>
                      </a:endParaRPr>
                    </a:p>
                  </a:txBody>
                  <a:tcPr marL="0" marR="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90000"/>
                      </a:schemeClr>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sz="2000" dirty="0" smtClean="0">
                          <a:solidFill>
                            <a:srgbClr val="0C0C0C"/>
                          </a:solidFill>
                          <a:latin typeface="Calibri"/>
                          <a:cs typeface="Calibri"/>
                        </a:rPr>
                        <a:t>EMEA</a:t>
                      </a:r>
                      <a:endParaRPr lang="en-US" sz="2000" dirty="0">
                        <a:solidFill>
                          <a:srgbClr val="0C0C0C"/>
                        </a:solidFill>
                        <a:latin typeface="Calibri"/>
                        <a:cs typeface="Calibri"/>
                      </a:endParaRPr>
                    </a:p>
                  </a:txBody>
                  <a:tcPr marL="0" marR="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90000"/>
                      </a:schemeClr>
                    </a:solidFill>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448276">
                <a:tc>
                  <a:txBody>
                    <a:bodyPr/>
                    <a:lstStyle/>
                    <a:p>
                      <a:endParaRPr lang="en-US" sz="2000" b="1" kern="1200" dirty="0">
                        <a:solidFill>
                          <a:schemeClr val="tx1"/>
                        </a:solidFill>
                        <a:latin typeface="Calibri"/>
                        <a:ea typeface="+mn-ea"/>
                        <a:cs typeface="Calibri"/>
                      </a:endParaRPr>
                    </a:p>
                  </a:txBody>
                  <a:tcPr>
                    <a:lnL w="12700" cap="flat" cmpd="sng" algn="ctr">
                      <a:no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vMerge="1">
                  <a:txBody>
                    <a:bodyPr/>
                    <a:lstStyle/>
                    <a:p>
                      <a:pPr algn="ctr"/>
                      <a:endParaRPr lang="en-US" sz="2000" dirty="0">
                        <a:latin typeface="Calibri"/>
                        <a:cs typeface="Calibri"/>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90000"/>
                      </a:schemeClr>
                    </a:solidFill>
                  </a:tcPr>
                </a:tc>
                <a:tc>
                  <a:txBody>
                    <a:bodyPr/>
                    <a:lstStyle/>
                    <a:p>
                      <a:pPr algn="ctr"/>
                      <a:r>
                        <a:rPr lang="en-US" sz="1800" dirty="0" smtClean="0">
                          <a:latin typeface="Calibri"/>
                          <a:cs typeface="Calibri"/>
                        </a:rPr>
                        <a:t>Conversations</a:t>
                      </a:r>
                      <a:endParaRPr lang="en-US" sz="2000" dirty="0">
                        <a:latin typeface="Calibri"/>
                        <a:cs typeface="Calibri"/>
                      </a:endParaRPr>
                    </a:p>
                  </a:txBody>
                  <a:tcPr marL="0" marR="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90000"/>
                      </a:schemeClr>
                    </a:solidFill>
                  </a:tcPr>
                </a:tc>
                <a:tc>
                  <a:txBody>
                    <a:bodyPr/>
                    <a:lstStyle/>
                    <a:p>
                      <a:pPr algn="ctr"/>
                      <a:r>
                        <a:rPr lang="en-US" sz="2000" dirty="0" smtClean="0">
                          <a:latin typeface="Calibri"/>
                          <a:cs typeface="Calibri"/>
                        </a:rPr>
                        <a:t>PRR</a:t>
                      </a:r>
                      <a:endParaRPr lang="en-US" sz="2000" dirty="0">
                        <a:latin typeface="Calibri"/>
                        <a:cs typeface="Calibri"/>
                      </a:endParaRPr>
                    </a:p>
                  </a:txBody>
                  <a:tcPr marL="0" marR="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90000"/>
                      </a:schemeClr>
                    </a:solidFill>
                  </a:tcPr>
                </a:tc>
                <a:tc>
                  <a:txBody>
                    <a:bodyPr/>
                    <a:lstStyle/>
                    <a:p>
                      <a:pPr algn="ctr"/>
                      <a:r>
                        <a:rPr lang="en-US" sz="1800" dirty="0" smtClean="0">
                          <a:latin typeface="Calibri"/>
                          <a:cs typeface="Calibri"/>
                        </a:rPr>
                        <a:t>Conversations</a:t>
                      </a:r>
                      <a:endParaRPr lang="en-US" sz="2000" dirty="0">
                        <a:latin typeface="Calibri"/>
                        <a:cs typeface="Calibri"/>
                      </a:endParaRPr>
                    </a:p>
                  </a:txBody>
                  <a:tcPr marL="0" marR="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90000"/>
                      </a:schemeClr>
                    </a:solidFill>
                  </a:tcPr>
                </a:tc>
                <a:tc>
                  <a:txBody>
                    <a:bodyPr/>
                    <a:lstStyle/>
                    <a:p>
                      <a:pPr algn="ctr"/>
                      <a:r>
                        <a:rPr lang="en-US" sz="2000" dirty="0" smtClean="0">
                          <a:latin typeface="Calibri"/>
                          <a:cs typeface="Calibri"/>
                        </a:rPr>
                        <a:t>PRR</a:t>
                      </a:r>
                      <a:endParaRPr lang="en-US" sz="2000" dirty="0">
                        <a:latin typeface="Calibri"/>
                        <a:cs typeface="Calibri"/>
                      </a:endParaRPr>
                    </a:p>
                  </a:txBody>
                  <a:tcPr marL="0" marR="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90000"/>
                      </a:schemeClr>
                    </a:solidFill>
                  </a:tcPr>
                </a:tc>
              </a:tr>
              <a:tr h="813901">
                <a:tc>
                  <a:txBody>
                    <a:bodyPr/>
                    <a:lstStyle/>
                    <a:p>
                      <a:r>
                        <a:rPr lang="en-US" sz="2000" b="1" kern="1200" dirty="0" smtClean="0">
                          <a:solidFill>
                            <a:schemeClr val="tx1"/>
                          </a:solidFill>
                          <a:latin typeface="Calibri"/>
                          <a:ea typeface="+mn-ea"/>
                          <a:cs typeface="Calibri"/>
                        </a:rPr>
                        <a:t>SEO</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BE3D9"/>
                    </a:solidFill>
                  </a:tcPr>
                </a:tc>
                <a:tc>
                  <a:txBody>
                    <a:bodyPr/>
                    <a:lstStyle/>
                    <a:p>
                      <a:r>
                        <a:rPr lang="en-US" sz="1200" b="0" kern="1200" dirty="0" smtClean="0">
                          <a:solidFill>
                            <a:schemeClr val="tx1"/>
                          </a:solidFill>
                          <a:latin typeface="Calibri"/>
                          <a:ea typeface="+mn-ea"/>
                          <a:cs typeface="Calibri"/>
                          <a:hlinkClick r:id="rId3"/>
                        </a:rPr>
                        <a:t>If </a:t>
                      </a:r>
                      <a:r>
                        <a:rPr lang="en-US" sz="1200" b="0" kern="1200" baseline="0" dirty="0" smtClean="0">
                          <a:solidFill>
                            <a:schemeClr val="tx1"/>
                          </a:solidFill>
                          <a:latin typeface="Calibri"/>
                          <a:ea typeface="+mn-ea"/>
                          <a:cs typeface="Calibri"/>
                          <a:hlinkClick r:id="rId3"/>
                        </a:rPr>
                        <a:t> on s</a:t>
                      </a:r>
                      <a:r>
                        <a:rPr lang="en-US" sz="1200" b="0" kern="1200" dirty="0" smtClean="0">
                          <a:solidFill>
                            <a:schemeClr val="tx1"/>
                          </a:solidFill>
                          <a:latin typeface="Calibri"/>
                          <a:ea typeface="+mn-ea"/>
                          <a:cs typeface="Calibri"/>
                          <a:hlinkClick r:id="rId3"/>
                        </a:rPr>
                        <a:t>upported e-comm</a:t>
                      </a:r>
                      <a:r>
                        <a:rPr lang="en-US" sz="1200" b="0" kern="1200" baseline="0" dirty="0" smtClean="0">
                          <a:solidFill>
                            <a:schemeClr val="tx1"/>
                          </a:solidFill>
                          <a:latin typeface="Calibri"/>
                          <a:ea typeface="+mn-ea"/>
                          <a:cs typeface="Calibri"/>
                          <a:hlinkClick r:id="rId3"/>
                        </a:rPr>
                        <a:t> platforms</a:t>
                      </a:r>
                      <a:endParaRPr lang="en-US" sz="1200" b="0" kern="1200" dirty="0">
                        <a:solidFill>
                          <a:schemeClr val="tx1"/>
                        </a:solidFill>
                        <a:latin typeface="Calibri"/>
                        <a:ea typeface="+mn-ea"/>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2400" dirty="0" smtClean="0">
                          <a:solidFill>
                            <a:srgbClr val="008000"/>
                          </a:solidFill>
                          <a:latin typeface="Zapf Dingbats"/>
                          <a:ea typeface="Zapf Dingbats"/>
                          <a:cs typeface="Zapf Dingbats"/>
                          <a:sym typeface="Zapf Dingbats"/>
                        </a:rPr>
                        <a:t>✔</a:t>
                      </a:r>
                      <a:endParaRPr lang="en-US" sz="2400" dirty="0" smtClean="0">
                        <a:solidFill>
                          <a:srgbClr val="008000"/>
                        </a:solidFill>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2400" dirty="0" smtClean="0">
                          <a:solidFill>
                            <a:srgbClr val="008000"/>
                          </a:solidFill>
                          <a:latin typeface="Zapf Dingbats"/>
                          <a:ea typeface="Zapf Dingbats"/>
                          <a:cs typeface="Zapf Dingbats"/>
                          <a:sym typeface="Zapf Dingbats"/>
                        </a:rPr>
                        <a:t>✔</a:t>
                      </a:r>
                      <a:endParaRPr lang="en-US" sz="2400" dirty="0" smtClean="0">
                        <a:solidFill>
                          <a:srgbClr val="008000"/>
                        </a:solidFill>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2400" dirty="0" smtClean="0">
                          <a:solidFill>
                            <a:srgbClr val="008000"/>
                          </a:solidFill>
                          <a:latin typeface="Zapf Dingbats"/>
                          <a:ea typeface="Zapf Dingbats"/>
                          <a:cs typeface="Zapf Dingbats"/>
                          <a:sym typeface="Zapf Dingbats"/>
                        </a:rPr>
                        <a:t>✔</a:t>
                      </a:r>
                      <a:endParaRPr lang="en-US" sz="2400" dirty="0" smtClean="0">
                        <a:solidFill>
                          <a:srgbClr val="008000"/>
                        </a:solidFill>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2400" dirty="0" smtClean="0">
                          <a:solidFill>
                            <a:srgbClr val="008000"/>
                          </a:solidFill>
                          <a:latin typeface="Zapf Dingbats"/>
                          <a:ea typeface="Zapf Dingbats"/>
                          <a:cs typeface="Zapf Dingbats"/>
                          <a:sym typeface="Zapf Dingbats"/>
                        </a:rPr>
                        <a:t>✔</a:t>
                      </a:r>
                      <a:endParaRPr lang="en-US" sz="2400" dirty="0" smtClean="0">
                        <a:solidFill>
                          <a:srgbClr val="008000"/>
                        </a:solidFill>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813901">
                <a:tc>
                  <a:txBody>
                    <a:bodyPr/>
                    <a:lstStyle/>
                    <a:p>
                      <a:r>
                        <a:rPr lang="en-US" sz="2000" b="1" dirty="0" smtClean="0">
                          <a:latin typeface="Calibri"/>
                          <a:cs typeface="Calibri"/>
                        </a:rPr>
                        <a:t>GSR</a:t>
                      </a:r>
                      <a:endParaRPr lang="en-US" sz="2000" b="1" dirty="0">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BE3D9"/>
                    </a:solidFill>
                  </a:tcPr>
                </a:tc>
                <a:tc>
                  <a:txBody>
                    <a:bodyPr/>
                    <a:lstStyle/>
                    <a:p>
                      <a:pPr algn="ctr"/>
                      <a:r>
                        <a:rPr lang="en-US" sz="1600" dirty="0" smtClean="0">
                          <a:latin typeface="Calibri"/>
                          <a:cs typeface="Calibri"/>
                        </a:rPr>
                        <a:t>E-</a:t>
                      </a:r>
                      <a:r>
                        <a:rPr lang="en-US" sz="1600" dirty="0" err="1" smtClean="0">
                          <a:latin typeface="Calibri"/>
                          <a:cs typeface="Calibri"/>
                        </a:rPr>
                        <a:t>comm</a:t>
                      </a:r>
                      <a:r>
                        <a:rPr lang="en-US" sz="1600" dirty="0" smtClean="0">
                          <a:latin typeface="Calibri"/>
                          <a:cs typeface="Calibri"/>
                        </a:rPr>
                        <a:t> clients who buy</a:t>
                      </a:r>
                      <a:r>
                        <a:rPr lang="en-US" sz="1600" baseline="0" dirty="0" smtClean="0">
                          <a:latin typeface="Calibri"/>
                          <a:cs typeface="Calibri"/>
                        </a:rPr>
                        <a:t> </a:t>
                      </a:r>
                      <a:r>
                        <a:rPr lang="en-US" sz="1600" baseline="0" dirty="0" err="1" smtClean="0">
                          <a:latin typeface="Calibri"/>
                          <a:cs typeface="Calibri"/>
                        </a:rPr>
                        <a:t>AdWords</a:t>
                      </a:r>
                      <a:endParaRPr lang="en-US" sz="1600" dirty="0">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2400" dirty="0" smtClean="0">
                          <a:solidFill>
                            <a:srgbClr val="008000"/>
                          </a:solidFill>
                          <a:latin typeface="Zapf Dingbats"/>
                          <a:ea typeface="Zapf Dingbats"/>
                          <a:cs typeface="Zapf Dingbats"/>
                          <a:sym typeface="Zapf Dingbats"/>
                        </a:rPr>
                        <a:t>✔</a:t>
                      </a:r>
                      <a:endParaRPr lang="en-US" sz="2400" dirty="0" smtClean="0">
                        <a:solidFill>
                          <a:srgbClr val="008000"/>
                        </a:solidFill>
                        <a:latin typeface="Calibri"/>
                        <a:cs typeface="Calibri"/>
                      </a:endParaRPr>
                    </a:p>
                    <a:p>
                      <a:pPr algn="ctr"/>
                      <a:endParaRPr lang="en-US" dirty="0">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a:cs typeface="Calibri"/>
                        </a:rPr>
                        <a:t>LA – full</a:t>
                      </a:r>
                    </a:p>
                    <a:p>
                      <a:pPr marL="0" marR="0" indent="0" algn="ctr" defTabSz="914354"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a:cs typeface="Calibri"/>
                        </a:rPr>
                        <a:t>GA – 2/28/15</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2400" dirty="0" smtClean="0">
                          <a:solidFill>
                            <a:srgbClr val="008000"/>
                          </a:solidFill>
                          <a:latin typeface="Zapf Dingbats"/>
                          <a:ea typeface="Zapf Dingbats"/>
                          <a:cs typeface="Zapf Dingbats"/>
                          <a:sym typeface="Zapf Dingbats"/>
                        </a:rPr>
                        <a:t>✔</a:t>
                      </a:r>
                    </a:p>
                    <a:p>
                      <a:pPr algn="ctr"/>
                      <a:r>
                        <a:rPr lang="en-US" sz="1600" dirty="0" smtClean="0">
                          <a:latin typeface="Calibri"/>
                          <a:cs typeface="Calibri"/>
                        </a:rPr>
                        <a:t>UK, DE, FR, NL</a:t>
                      </a:r>
                      <a:endParaRPr lang="en-US" sz="1600" dirty="0">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dirty="0" smtClean="0">
                          <a:latin typeface="Calibri"/>
                          <a:cs typeface="Calibri"/>
                        </a:rPr>
                        <a:t>TBD</a:t>
                      </a:r>
                      <a:endParaRPr lang="en-US" dirty="0">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645716">
                <a:tc rowSpan="2">
                  <a:txBody>
                    <a:bodyPr/>
                    <a:lstStyle/>
                    <a:p>
                      <a:r>
                        <a:rPr lang="en-US" sz="2000" b="1" dirty="0" smtClean="0">
                          <a:latin typeface="Calibri"/>
                          <a:cs typeface="Calibri"/>
                        </a:rPr>
                        <a:t>Shopping</a:t>
                      </a:r>
                      <a:r>
                        <a:rPr lang="en-US" sz="2000" b="1" baseline="0" dirty="0" smtClean="0">
                          <a:latin typeface="Calibri"/>
                          <a:cs typeface="Calibri"/>
                        </a:rPr>
                        <a:t> / Product Listing Ads</a:t>
                      </a:r>
                      <a:endParaRPr lang="en-US" sz="2000" b="1" dirty="0">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BE3D9"/>
                    </a:solidFill>
                  </a:tcPr>
                </a:tc>
                <a:tc rowSpan="2">
                  <a:txBody>
                    <a:bodyPr/>
                    <a:lstStyle/>
                    <a:p>
                      <a:pPr algn="ctr"/>
                      <a:r>
                        <a:rPr lang="en-US" sz="1600" dirty="0" smtClean="0">
                          <a:latin typeface="Calibri"/>
                          <a:cs typeface="Calibri"/>
                        </a:rPr>
                        <a:t>E-commerce</a:t>
                      </a:r>
                      <a:r>
                        <a:rPr lang="en-US" sz="1600" baseline="0" dirty="0" smtClean="0">
                          <a:latin typeface="Calibri"/>
                          <a:cs typeface="Calibri"/>
                        </a:rPr>
                        <a:t> clients</a:t>
                      </a:r>
                    </a:p>
                    <a:p>
                      <a:pPr algn="ctr"/>
                      <a:r>
                        <a:rPr lang="en-US" sz="1400" baseline="0" dirty="0" smtClean="0">
                          <a:latin typeface="Calibri"/>
                          <a:cs typeface="Calibri"/>
                        </a:rPr>
                        <a:t>(retailers and D2C brands who are in Shopping or buy PLAs)</a:t>
                      </a:r>
                      <a:endParaRPr lang="en-US" sz="1400" dirty="0">
                        <a:latin typeface="Calibri"/>
                        <a:cs typeface="Calibri"/>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2400" dirty="0" smtClean="0">
                          <a:solidFill>
                            <a:srgbClr val="008000"/>
                          </a:solidFill>
                          <a:latin typeface="Zapf Dingbats"/>
                          <a:ea typeface="Zapf Dingbats"/>
                          <a:cs typeface="Zapf Dingbats"/>
                          <a:sym typeface="Zapf Dingbats"/>
                        </a:rPr>
                        <a:t>✔</a:t>
                      </a:r>
                      <a:endParaRPr lang="en-US" sz="2400" dirty="0" smtClean="0">
                        <a:solidFill>
                          <a:srgbClr val="008000"/>
                        </a:solidFill>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rowSpan="2">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2400" dirty="0" smtClean="0">
                          <a:solidFill>
                            <a:srgbClr val="008000"/>
                          </a:solidFill>
                          <a:latin typeface="Zapf Dingbats"/>
                          <a:ea typeface="Zapf Dingbats"/>
                          <a:cs typeface="Zapf Dingbats"/>
                          <a:sym typeface="Zapf Dingbats"/>
                        </a:rPr>
                        <a:t>✔</a:t>
                      </a:r>
                      <a:endParaRPr lang="en-US" sz="2400" dirty="0" smtClean="0">
                        <a:solidFill>
                          <a:srgbClr val="008000"/>
                        </a:solidFill>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2400" dirty="0" smtClean="0">
                          <a:solidFill>
                            <a:srgbClr val="008000"/>
                          </a:solidFill>
                          <a:latin typeface="Zapf Dingbats"/>
                          <a:ea typeface="Zapf Dingbats"/>
                          <a:cs typeface="Zapf Dingbats"/>
                          <a:sym typeface="Zapf Dingbats"/>
                        </a:rPr>
                        <a:t>✔</a:t>
                      </a:r>
                      <a:endParaRPr lang="en-US" sz="2400" dirty="0" smtClean="0">
                        <a:solidFill>
                          <a:srgbClr val="008000"/>
                        </a:solidFill>
                        <a:latin typeface="Calibri"/>
                        <a:cs typeface="Calibri"/>
                      </a:endParaRPr>
                    </a:p>
                    <a:p>
                      <a:pPr algn="ctr"/>
                      <a:r>
                        <a:rPr lang="en-US" dirty="0" smtClean="0">
                          <a:latin typeface="Calibri"/>
                          <a:cs typeface="Calibri"/>
                        </a:rPr>
                        <a:t>Shopping</a:t>
                      </a:r>
                      <a:endParaRPr lang="en-US" dirty="0">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914354" rtl="0" eaLnBrk="1" fontAlgn="auto" latinLnBrk="0" hangingPunct="1">
                        <a:lnSpc>
                          <a:spcPct val="100000"/>
                        </a:lnSpc>
                        <a:spcBef>
                          <a:spcPts val="0"/>
                        </a:spcBef>
                        <a:spcAft>
                          <a:spcPts val="0"/>
                        </a:spcAft>
                        <a:buClrTx/>
                        <a:buSzTx/>
                        <a:buFontTx/>
                        <a:buNone/>
                        <a:tabLst/>
                        <a:defRPr/>
                      </a:pPr>
                      <a:r>
                        <a:rPr lang="en-US" sz="2400" dirty="0" smtClean="0">
                          <a:solidFill>
                            <a:srgbClr val="008000"/>
                          </a:solidFill>
                          <a:latin typeface="Zapf Dingbats"/>
                          <a:ea typeface="Zapf Dingbats"/>
                          <a:cs typeface="Zapf Dingbats"/>
                          <a:sym typeface="Zapf Dingbats"/>
                        </a:rPr>
                        <a:t>✔</a:t>
                      </a:r>
                      <a:endParaRPr lang="en-US" sz="2400" dirty="0" smtClean="0">
                        <a:solidFill>
                          <a:srgbClr val="008000"/>
                        </a:solidFill>
                        <a:latin typeface="Calibri"/>
                        <a:cs typeface="Calibri"/>
                      </a:endParaRPr>
                    </a:p>
                    <a:p>
                      <a:pPr algn="ctr"/>
                      <a:r>
                        <a:rPr lang="en-US" dirty="0" smtClean="0">
                          <a:latin typeface="Calibri"/>
                          <a:cs typeface="Calibri"/>
                        </a:rPr>
                        <a:t>Shopping</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628596">
                <a:tc vMerge="1">
                  <a:txBody>
                    <a:bodyPr/>
                    <a:lstStyle/>
                    <a:p>
                      <a:endParaRPr lang="en-US" dirty="0">
                        <a:latin typeface="Calibri"/>
                        <a:cs typeface="Calibri"/>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BE3D9"/>
                    </a:solidFill>
                  </a:tcPr>
                </a:tc>
                <a:tc vMerge="1">
                  <a:txBody>
                    <a:bodyPr/>
                    <a:lstStyle/>
                    <a:p>
                      <a:pPr algn="ctr"/>
                      <a:endParaRPr lang="en-US" dirty="0">
                        <a:latin typeface="Calibri"/>
                        <a:cs typeface="Calibri"/>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vMerge="1">
                  <a:txBody>
                    <a:bodyPr/>
                    <a:lstStyle/>
                    <a:p>
                      <a:pPr algn="ctr"/>
                      <a:endParaRPr lang="en-US" dirty="0">
                        <a:latin typeface="Calibri"/>
                        <a:cs typeface="Calibri"/>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vMerge="1">
                  <a:txBody>
                    <a:bodyPr/>
                    <a:lstStyle/>
                    <a:p>
                      <a:pPr algn="ctr"/>
                      <a:endParaRPr lang="en-US" dirty="0">
                        <a:latin typeface="Calibri"/>
                        <a:cs typeface="Calibri"/>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gridSpan="2">
                  <a:txBody>
                    <a:bodyPr/>
                    <a:lstStyle/>
                    <a:p>
                      <a:pPr algn="ctr"/>
                      <a:r>
                        <a:rPr lang="en-US" dirty="0" smtClean="0">
                          <a:latin typeface="Calibri"/>
                          <a:cs typeface="Calibri"/>
                        </a:rPr>
                        <a:t>Google</a:t>
                      </a:r>
                      <a:r>
                        <a:rPr lang="en-US" baseline="0" dirty="0" smtClean="0">
                          <a:latin typeface="Calibri"/>
                          <a:cs typeface="Calibri"/>
                        </a:rPr>
                        <a:t> has not yet rolled out PLAs</a:t>
                      </a:r>
                      <a:endParaRPr lang="en-US" dirty="0">
                        <a:latin typeface="Calibri"/>
                        <a:cs typeface="Calibri"/>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hMerge="1">
                  <a:txBody>
                    <a:bodyPr/>
                    <a:lstStyle/>
                    <a:p>
                      <a:pPr algn="ctr"/>
                      <a:endParaRPr lang="en-US" dirty="0">
                        <a:latin typeface="Calibri"/>
                        <a:cs typeface="Calibri"/>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62158217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163314" y="760451"/>
            <a:ext cx="2690361" cy="2593138"/>
          </a:xfrm>
          <a:prstGeom prst="rect">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a:buFont typeface="Arial"/>
              <a:buChar char="•"/>
            </a:pPr>
            <a:r>
              <a:rPr lang="en-US" sz="1400" dirty="0" smtClean="0">
                <a:solidFill>
                  <a:prstClr val="white"/>
                </a:solidFill>
                <a:latin typeface="Calibri"/>
                <a:cs typeface="Calibri"/>
              </a:rPr>
              <a:t>Google says &gt;30 reviews from last 12 months and 3.5 stars needed to display (may change)</a:t>
            </a:r>
          </a:p>
          <a:p>
            <a:endParaRPr lang="en-US" sz="1050" dirty="0" smtClean="0">
              <a:solidFill>
                <a:prstClr val="white"/>
              </a:solidFill>
              <a:latin typeface="Calibri"/>
              <a:cs typeface="Calibri"/>
            </a:endParaRPr>
          </a:p>
          <a:p>
            <a:pPr marL="171450" indent="-171450">
              <a:buFont typeface="Arial"/>
              <a:buChar char="•"/>
            </a:pPr>
            <a:r>
              <a:rPr lang="en-US" sz="1400" dirty="0" smtClean="0">
                <a:solidFill>
                  <a:prstClr val="white"/>
                </a:solidFill>
                <a:latin typeface="Calibri"/>
                <a:cs typeface="Calibri"/>
              </a:rPr>
              <a:t>Google may aggregate ratings from multiple providers (</a:t>
            </a:r>
            <a:r>
              <a:rPr lang="en-US" sz="1400" dirty="0" err="1" smtClean="0">
                <a:solidFill>
                  <a:prstClr val="white"/>
                </a:solidFill>
                <a:latin typeface="Calibri"/>
                <a:cs typeface="Calibri"/>
              </a:rPr>
              <a:t>Bizrate</a:t>
            </a:r>
            <a:r>
              <a:rPr lang="en-US" sz="1400" dirty="0" smtClean="0">
                <a:solidFill>
                  <a:prstClr val="white"/>
                </a:solidFill>
                <a:latin typeface="Calibri"/>
                <a:cs typeface="Calibri"/>
              </a:rPr>
              <a:t>, BV, Viewpoints, </a:t>
            </a:r>
            <a:r>
              <a:rPr lang="en-US" sz="1400" dirty="0" err="1" smtClean="0">
                <a:solidFill>
                  <a:prstClr val="white"/>
                </a:solidFill>
                <a:latin typeface="Calibri"/>
                <a:cs typeface="Calibri"/>
              </a:rPr>
              <a:t>TrustedPilot</a:t>
            </a:r>
            <a:r>
              <a:rPr lang="en-US" sz="1400" dirty="0" smtClean="0">
                <a:solidFill>
                  <a:prstClr val="white"/>
                </a:solidFill>
                <a:latin typeface="Calibri"/>
                <a:cs typeface="Calibri"/>
              </a:rPr>
              <a:t>, etc.)</a:t>
            </a:r>
          </a:p>
          <a:p>
            <a:pPr marL="171450" indent="-171450">
              <a:buFont typeface="Arial"/>
              <a:buChar char="•"/>
            </a:pPr>
            <a:endParaRPr lang="en-US" sz="1050" dirty="0">
              <a:solidFill>
                <a:prstClr val="white"/>
              </a:solidFill>
              <a:latin typeface="Calibri"/>
              <a:cs typeface="Calibri"/>
            </a:endParaRPr>
          </a:p>
          <a:p>
            <a:pPr marL="171450" indent="-171450">
              <a:buFont typeface="Arial"/>
              <a:buChar char="•"/>
            </a:pPr>
            <a:r>
              <a:rPr lang="en-US" sz="1400" dirty="0" smtClean="0">
                <a:solidFill>
                  <a:prstClr val="white"/>
                </a:solidFill>
                <a:latin typeface="Calibri"/>
                <a:cs typeface="Calibri"/>
              </a:rPr>
              <a:t>Requires 2</a:t>
            </a:r>
            <a:r>
              <a:rPr lang="en-US" sz="1400" baseline="30000" dirty="0" smtClean="0">
                <a:solidFill>
                  <a:prstClr val="white"/>
                </a:solidFill>
                <a:latin typeface="Calibri"/>
                <a:cs typeface="Calibri"/>
              </a:rPr>
              <a:t>nd</a:t>
            </a:r>
            <a:r>
              <a:rPr lang="en-US" sz="1400" dirty="0" smtClean="0">
                <a:solidFill>
                  <a:prstClr val="white"/>
                </a:solidFill>
                <a:latin typeface="Calibri"/>
                <a:cs typeface="Calibri"/>
              </a:rPr>
              <a:t> email (but consumers used to this…</a:t>
            </a:r>
            <a:r>
              <a:rPr lang="en-US" sz="1400" dirty="0" err="1" smtClean="0">
                <a:solidFill>
                  <a:prstClr val="white"/>
                </a:solidFill>
                <a:latin typeface="Calibri"/>
                <a:cs typeface="Calibri"/>
              </a:rPr>
              <a:t>Bizrate</a:t>
            </a:r>
            <a:r>
              <a:rPr lang="en-US" sz="1400" dirty="0" smtClean="0">
                <a:solidFill>
                  <a:prstClr val="white"/>
                </a:solidFill>
                <a:latin typeface="Calibri"/>
                <a:cs typeface="Calibri"/>
              </a:rPr>
              <a:t> collects 26M reviews a year)</a:t>
            </a:r>
            <a:endParaRPr lang="en-GB" sz="1100" dirty="0">
              <a:solidFill>
                <a:prstClr val="white"/>
              </a:solidFill>
              <a:latin typeface="Calibri"/>
              <a:cs typeface="Calibri"/>
            </a:endParaRPr>
          </a:p>
        </p:txBody>
      </p:sp>
      <p:sp>
        <p:nvSpPr>
          <p:cNvPr id="50" name="Rectangle 49"/>
          <p:cNvSpPr/>
          <p:nvPr/>
        </p:nvSpPr>
        <p:spPr>
          <a:xfrm>
            <a:off x="166029" y="3477530"/>
            <a:ext cx="2690361" cy="1589397"/>
          </a:xfrm>
          <a:prstGeom prst="rect">
            <a:avLst/>
          </a:prstGeom>
          <a:solidFill>
            <a:srgbClr val="008000">
              <a:alpha val="6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a:buFont typeface="Arial"/>
              <a:buChar char="•"/>
            </a:pPr>
            <a:r>
              <a:rPr lang="en-US" sz="1400" dirty="0" smtClean="0">
                <a:solidFill>
                  <a:prstClr val="white"/>
                </a:solidFill>
                <a:latin typeface="Calibri"/>
                <a:cs typeface="Calibri"/>
              </a:rPr>
              <a:t>In the last couple weeks Google began crawling </a:t>
            </a:r>
            <a:r>
              <a:rPr lang="en-US" sz="1400" dirty="0" err="1" smtClean="0">
                <a:solidFill>
                  <a:prstClr val="white"/>
                </a:solidFill>
                <a:latin typeface="Calibri"/>
                <a:cs typeface="Calibri"/>
              </a:rPr>
              <a:t>javascript</a:t>
            </a:r>
            <a:r>
              <a:rPr lang="en-US" sz="1400" dirty="0">
                <a:solidFill>
                  <a:prstClr val="white"/>
                </a:solidFill>
                <a:latin typeface="Calibri"/>
                <a:cs typeface="Calibri"/>
              </a:rPr>
              <a:t> </a:t>
            </a:r>
            <a:r>
              <a:rPr lang="en-US" sz="1400" dirty="0" smtClean="0">
                <a:solidFill>
                  <a:prstClr val="white"/>
                </a:solidFill>
                <a:latin typeface="Calibri"/>
                <a:cs typeface="Calibri"/>
              </a:rPr>
              <a:t>and review content from clients without BV SEO is appearing.</a:t>
            </a:r>
          </a:p>
          <a:p>
            <a:pPr marL="168275" indent="-168275">
              <a:buFont typeface="Arial"/>
              <a:buChar char="•"/>
            </a:pPr>
            <a:r>
              <a:rPr lang="en-US" sz="1400" dirty="0" smtClean="0">
                <a:solidFill>
                  <a:prstClr val="white"/>
                </a:solidFill>
                <a:latin typeface="Calibri"/>
                <a:cs typeface="Calibri"/>
              </a:rPr>
              <a:t>At this time we still recommend BV SEO </a:t>
            </a:r>
          </a:p>
        </p:txBody>
      </p:sp>
      <p:sp>
        <p:nvSpPr>
          <p:cNvPr id="32" name="Title 2"/>
          <p:cNvSpPr txBox="1">
            <a:spLocks/>
          </p:cNvSpPr>
          <p:nvPr/>
        </p:nvSpPr>
        <p:spPr>
          <a:xfrm>
            <a:off x="0" y="1"/>
            <a:ext cx="9144000" cy="818760"/>
          </a:xfrm>
          <a:prstGeom prst="rect">
            <a:avLst/>
          </a:prstGeom>
        </p:spPr>
        <p:txBody>
          <a:bodyPr vert="horz" lIns="91440" tIns="45720" rIns="91440" bIns="45720" rtlCol="0" anchor="b">
            <a:noAutofit/>
          </a:bodyPr>
          <a:lstStyle>
            <a:lvl1pPr algn="l" rtl="0" eaLnBrk="1" fontAlgn="base" hangingPunct="1">
              <a:spcBef>
                <a:spcPct val="0"/>
              </a:spcBef>
              <a:spcAft>
                <a:spcPct val="0"/>
              </a:spcAft>
              <a:defRPr sz="2800" b="1" kern="1200">
                <a:solidFill>
                  <a:schemeClr val="tx2"/>
                </a:solidFill>
                <a:latin typeface="+mj-lt"/>
                <a:ea typeface="+mj-ea"/>
                <a:cs typeface="ＭＳ Ｐゴシック" pitchFamily="34" charset="-128"/>
              </a:defRPr>
            </a:lvl1pPr>
            <a:lvl2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2pPr>
            <a:lvl3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3pPr>
            <a:lvl4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4pPr>
            <a:lvl5pPr algn="l" rtl="0" eaLnBrk="1" fontAlgn="base" hangingPunct="1">
              <a:spcBef>
                <a:spcPct val="0"/>
              </a:spcBef>
              <a:spcAft>
                <a:spcPct val="0"/>
              </a:spcAft>
              <a:defRPr sz="3600" b="1">
                <a:solidFill>
                  <a:srgbClr val="00AB8E"/>
                </a:solidFill>
                <a:latin typeface="Calibri" charset="0"/>
                <a:ea typeface="ＭＳ Ｐゴシック" charset="0"/>
                <a:cs typeface="ＭＳ Ｐゴシック" pitchFamily="34" charset="-128"/>
              </a:defRPr>
            </a:lvl5pPr>
            <a:lvl6pPr marL="457177"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6pPr>
            <a:lvl7pPr marL="914354"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7pPr>
            <a:lvl8pPr marL="1371532"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8pPr>
            <a:lvl9pPr marL="1828709" algn="l" rtl="0" eaLnBrk="1" fontAlgn="base" hangingPunct="1">
              <a:spcBef>
                <a:spcPct val="0"/>
              </a:spcBef>
              <a:spcAft>
                <a:spcPct val="0"/>
              </a:spcAft>
              <a:defRPr sz="3600" b="1">
                <a:solidFill>
                  <a:srgbClr val="00AB8E"/>
                </a:solidFill>
                <a:latin typeface="Calibri" charset="0"/>
                <a:ea typeface="ＭＳ Ｐゴシック" charset="0"/>
                <a:cs typeface="Calibri" charset="0"/>
              </a:defRPr>
            </a:lvl9pPr>
          </a:lstStyle>
          <a:p>
            <a:pPr algn="ctr"/>
            <a:r>
              <a:rPr lang="en-US" sz="3600" dirty="0" smtClean="0"/>
              <a:t>Details</a:t>
            </a:r>
            <a:endParaRPr lang="en-US" sz="3600" dirty="0"/>
          </a:p>
        </p:txBody>
      </p:sp>
      <p:pic>
        <p:nvPicPr>
          <p:cNvPr id="5" name="Picture 4"/>
          <p:cNvPicPr>
            <a:picLocks noChangeAspect="1"/>
          </p:cNvPicPr>
          <p:nvPr/>
        </p:nvPicPr>
        <p:blipFill>
          <a:blip r:embed="rId3"/>
          <a:stretch>
            <a:fillRect/>
          </a:stretch>
        </p:blipFill>
        <p:spPr>
          <a:xfrm>
            <a:off x="3205196" y="1456993"/>
            <a:ext cx="2842227" cy="2464636"/>
          </a:xfrm>
          <a:prstGeom prst="rect">
            <a:avLst/>
          </a:prstGeom>
        </p:spPr>
      </p:pic>
      <p:sp>
        <p:nvSpPr>
          <p:cNvPr id="11" name="Rectangle 10"/>
          <p:cNvSpPr/>
          <p:nvPr/>
        </p:nvSpPr>
        <p:spPr>
          <a:xfrm>
            <a:off x="6345627" y="567915"/>
            <a:ext cx="2688373" cy="4431025"/>
          </a:xfrm>
          <a:prstGeom prst="rect">
            <a:avLst/>
          </a:prstGeom>
          <a:solidFill>
            <a:srgbClr val="FDB8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68275" indent="-168275">
              <a:buFont typeface="Arial"/>
              <a:buChar char="•"/>
            </a:pPr>
            <a:r>
              <a:rPr lang="en-US" sz="1400" dirty="0" smtClean="0">
                <a:solidFill>
                  <a:schemeClr val="tx1"/>
                </a:solidFill>
                <a:latin typeface="Calibri"/>
                <a:cs typeface="Calibri"/>
              </a:rPr>
              <a:t>We </a:t>
            </a:r>
            <a:r>
              <a:rPr lang="en-US" sz="1400" dirty="0">
                <a:solidFill>
                  <a:schemeClr val="tx1"/>
                </a:solidFill>
                <a:latin typeface="Calibri"/>
                <a:cs typeface="Calibri"/>
              </a:rPr>
              <a:t>should NOT recommend Shopping or PLAs, just like we don’t recommend coupons or TV Ads.  But if a client is investing in them, they should include reviews.  </a:t>
            </a:r>
          </a:p>
          <a:p>
            <a:pPr marL="171450" indent="-171450">
              <a:buFont typeface="Arial"/>
              <a:buChar char="•"/>
            </a:pPr>
            <a:endParaRPr lang="en-US" sz="1400" dirty="0">
              <a:solidFill>
                <a:schemeClr val="tx1"/>
              </a:solidFill>
              <a:latin typeface="Calibri"/>
              <a:cs typeface="Calibri"/>
            </a:endParaRPr>
          </a:p>
          <a:p>
            <a:pPr marL="171450" indent="-171450">
              <a:buFont typeface="Arial"/>
              <a:buChar char="•"/>
            </a:pPr>
            <a:r>
              <a:rPr lang="en-US" sz="1400" dirty="0">
                <a:solidFill>
                  <a:schemeClr val="tx1"/>
                </a:solidFill>
                <a:latin typeface="Calibri"/>
                <a:cs typeface="Calibri"/>
              </a:rPr>
              <a:t>Client fills out this </a:t>
            </a:r>
            <a:r>
              <a:rPr lang="en-US" sz="1400" dirty="0">
                <a:solidFill>
                  <a:schemeClr val="tx1"/>
                </a:solidFill>
                <a:latin typeface="Calibri"/>
                <a:cs typeface="Calibri"/>
                <a:hlinkClick r:id="rId4"/>
              </a:rPr>
              <a:t>BV form</a:t>
            </a:r>
            <a:r>
              <a:rPr lang="en-US" sz="1400" dirty="0">
                <a:solidFill>
                  <a:schemeClr val="tx1"/>
                </a:solidFill>
                <a:latin typeface="Calibri"/>
                <a:cs typeface="Calibri"/>
              </a:rPr>
              <a:t> to request reviews from BV (form and feed cover both Shopping &amp; PLA)</a:t>
            </a:r>
          </a:p>
          <a:p>
            <a:pPr marL="171450" indent="-171450">
              <a:buFont typeface="Arial"/>
              <a:buChar char="•"/>
            </a:pPr>
            <a:endParaRPr lang="en-US" sz="1400" dirty="0">
              <a:solidFill>
                <a:schemeClr val="tx1"/>
              </a:solidFill>
              <a:latin typeface="Calibri"/>
              <a:cs typeface="Calibri"/>
            </a:endParaRPr>
          </a:p>
          <a:p>
            <a:r>
              <a:rPr lang="en-US" sz="1400" dirty="0" smtClean="0">
                <a:solidFill>
                  <a:schemeClr val="tx1"/>
                </a:solidFill>
                <a:latin typeface="Calibri"/>
                <a:cs typeface="Calibri"/>
              </a:rPr>
              <a:t>Google Requirements:</a:t>
            </a:r>
          </a:p>
          <a:p>
            <a:endParaRPr lang="en-US" sz="1400" dirty="0" smtClean="0">
              <a:solidFill>
                <a:schemeClr val="tx1"/>
              </a:solidFill>
              <a:latin typeface="Calibri"/>
              <a:cs typeface="Calibri"/>
            </a:endParaRPr>
          </a:p>
          <a:p>
            <a:pPr marL="171450" indent="-171450">
              <a:buFont typeface="Arial"/>
              <a:buChar char="•"/>
            </a:pPr>
            <a:r>
              <a:rPr lang="en-US" sz="1400" dirty="0" smtClean="0">
                <a:solidFill>
                  <a:schemeClr val="tx1"/>
                </a:solidFill>
                <a:latin typeface="Calibri"/>
                <a:cs typeface="Calibri"/>
              </a:rPr>
              <a:t>Must be e-commerce and have </a:t>
            </a:r>
            <a:r>
              <a:rPr lang="en-US" sz="1400" dirty="0">
                <a:solidFill>
                  <a:schemeClr val="tx1"/>
                </a:solidFill>
                <a:latin typeface="Calibri"/>
                <a:cs typeface="Calibri"/>
              </a:rPr>
              <a:t>3,000+ reviews (Google can grant exceptions)</a:t>
            </a:r>
          </a:p>
          <a:p>
            <a:pPr marL="171450" indent="-171450">
              <a:buFont typeface="Arial"/>
              <a:buChar char="•"/>
            </a:pPr>
            <a:endParaRPr lang="en-US" sz="1400" dirty="0">
              <a:solidFill>
                <a:schemeClr val="tx1"/>
              </a:solidFill>
              <a:latin typeface="Calibri"/>
              <a:cs typeface="Calibri"/>
            </a:endParaRPr>
          </a:p>
          <a:p>
            <a:pPr marL="171450" indent="-171450">
              <a:buFont typeface="Arial"/>
              <a:buChar char="•"/>
            </a:pPr>
            <a:r>
              <a:rPr lang="en-US" sz="1400" dirty="0">
                <a:solidFill>
                  <a:schemeClr val="tx1"/>
                </a:solidFill>
                <a:latin typeface="Calibri"/>
                <a:cs typeface="Calibri"/>
              </a:rPr>
              <a:t>Must have valid product page </a:t>
            </a:r>
            <a:r>
              <a:rPr lang="en-US" sz="1400" dirty="0" smtClean="0">
                <a:solidFill>
                  <a:schemeClr val="tx1"/>
                </a:solidFill>
                <a:latin typeface="Calibri"/>
                <a:cs typeface="Calibri"/>
              </a:rPr>
              <a:t>URLs</a:t>
            </a:r>
          </a:p>
        </p:txBody>
      </p:sp>
    </p:spTree>
    <p:extLst>
      <p:ext uri="{BB962C8B-B14F-4D97-AF65-F5344CB8AC3E}">
        <p14:creationId xmlns:p14="http://schemas.microsoft.com/office/powerpoint/2010/main" val="1125527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pPr marL="227013" indent="-227013">
              <a:lnSpc>
                <a:spcPct val="110000"/>
              </a:lnSpc>
              <a:spcAft>
                <a:spcPts val="1800"/>
              </a:spcAft>
            </a:pPr>
            <a:r>
              <a:rPr lang="en-US" dirty="0" smtClean="0">
                <a:latin typeface="+mn-lt"/>
              </a:rPr>
              <a:t>Sales – Solution Architects</a:t>
            </a:r>
          </a:p>
          <a:p>
            <a:pPr marL="227013" indent="-227013">
              <a:lnSpc>
                <a:spcPct val="110000"/>
              </a:lnSpc>
              <a:spcAft>
                <a:spcPts val="1800"/>
              </a:spcAft>
            </a:pPr>
            <a:r>
              <a:rPr lang="en-US" dirty="0" smtClean="0">
                <a:latin typeface="+mn-lt"/>
              </a:rPr>
              <a:t>Client Success – TAMs</a:t>
            </a:r>
          </a:p>
          <a:p>
            <a:pPr marL="227013" indent="-227013">
              <a:lnSpc>
                <a:spcPct val="110000"/>
              </a:lnSpc>
              <a:spcAft>
                <a:spcPts val="1800"/>
              </a:spcAft>
            </a:pPr>
            <a:endParaRPr lang="en-US" dirty="0">
              <a:latin typeface="+mn-lt"/>
            </a:endParaRPr>
          </a:p>
          <a:p>
            <a:pPr marL="227013" indent="-227013">
              <a:lnSpc>
                <a:spcPct val="110000"/>
              </a:lnSpc>
              <a:spcAft>
                <a:spcPts val="1800"/>
              </a:spcAft>
            </a:pPr>
            <a:r>
              <a:rPr lang="en-US" dirty="0" smtClean="0">
                <a:latin typeface="+mn-lt"/>
              </a:rPr>
              <a:t>Backup and experts by product:</a:t>
            </a:r>
          </a:p>
          <a:p>
            <a:pPr marL="512763" lvl="1" indent="-227013">
              <a:lnSpc>
                <a:spcPct val="110000"/>
              </a:lnSpc>
              <a:spcAft>
                <a:spcPts val="1800"/>
              </a:spcAft>
            </a:pPr>
            <a:r>
              <a:rPr lang="en-US" dirty="0" smtClean="0">
                <a:latin typeface="+mn-lt"/>
              </a:rPr>
              <a:t>SEO – Michael De Haven</a:t>
            </a:r>
          </a:p>
          <a:p>
            <a:pPr marL="512763" lvl="1" indent="-227013">
              <a:lnSpc>
                <a:spcPct val="110000"/>
              </a:lnSpc>
              <a:spcAft>
                <a:spcPts val="1800"/>
              </a:spcAft>
            </a:pPr>
            <a:r>
              <a:rPr lang="en-US" dirty="0" smtClean="0">
                <a:latin typeface="+mn-lt"/>
              </a:rPr>
              <a:t>GSR – Jamieson </a:t>
            </a:r>
            <a:r>
              <a:rPr lang="en-US" dirty="0" err="1" smtClean="0">
                <a:latin typeface="+mn-lt"/>
              </a:rPr>
              <a:t>Brettle</a:t>
            </a:r>
            <a:endParaRPr lang="en-US" dirty="0" smtClean="0">
              <a:latin typeface="+mn-lt"/>
            </a:endParaRPr>
          </a:p>
          <a:p>
            <a:pPr marL="512763" lvl="1" indent="-227013">
              <a:lnSpc>
                <a:spcPct val="110000"/>
              </a:lnSpc>
              <a:spcAft>
                <a:spcPts val="1800"/>
              </a:spcAft>
            </a:pPr>
            <a:r>
              <a:rPr lang="en-US" dirty="0" smtClean="0">
                <a:latin typeface="+mn-lt"/>
              </a:rPr>
              <a:t>Shopping/PLA Syndication – Michael </a:t>
            </a:r>
            <a:r>
              <a:rPr lang="en-US" dirty="0" err="1" smtClean="0">
                <a:latin typeface="+mn-lt"/>
              </a:rPr>
              <a:t>Polishook</a:t>
            </a:r>
            <a:endParaRPr lang="en-US" dirty="0">
              <a:latin typeface="+mn-lt"/>
            </a:endParaRPr>
          </a:p>
          <a:p>
            <a:pPr marL="227013" indent="-227013">
              <a:lnSpc>
                <a:spcPct val="110000"/>
              </a:lnSpc>
              <a:spcAft>
                <a:spcPts val="1800"/>
              </a:spcAft>
            </a:pPr>
            <a:endParaRPr lang="en-US" dirty="0">
              <a:latin typeface="+mn-lt"/>
            </a:endParaRPr>
          </a:p>
          <a:p>
            <a:pPr marL="227013" indent="-227013">
              <a:lnSpc>
                <a:spcPct val="110000"/>
              </a:lnSpc>
              <a:spcAft>
                <a:spcPts val="1800"/>
              </a:spcAft>
            </a:pPr>
            <a:endParaRPr lang="en-US" dirty="0">
              <a:latin typeface="+mn-lt"/>
            </a:endParaRPr>
          </a:p>
          <a:p>
            <a:pPr marL="227013" indent="-227013">
              <a:lnSpc>
                <a:spcPct val="110000"/>
              </a:lnSpc>
              <a:spcAft>
                <a:spcPts val="1800"/>
              </a:spcAft>
            </a:pPr>
            <a:endParaRPr lang="en-US" dirty="0">
              <a:latin typeface="+mn-lt"/>
            </a:endParaRPr>
          </a:p>
          <a:p>
            <a:endParaRPr lang="en-US" dirty="0">
              <a:latin typeface="+mn-lt"/>
            </a:endParaRPr>
          </a:p>
        </p:txBody>
      </p:sp>
      <p:sp>
        <p:nvSpPr>
          <p:cNvPr id="3" name="Title 2"/>
          <p:cNvSpPr>
            <a:spLocks noGrp="1"/>
          </p:cNvSpPr>
          <p:nvPr>
            <p:ph type="title"/>
          </p:nvPr>
        </p:nvSpPr>
        <p:spPr/>
        <p:txBody>
          <a:bodyPr anchor="t"/>
          <a:lstStyle/>
          <a:p>
            <a:r>
              <a:rPr lang="en-US" dirty="0" smtClean="0"/>
              <a:t>Where To Go For Help</a:t>
            </a:r>
            <a:endParaRPr lang="en-US" dirty="0"/>
          </a:p>
        </p:txBody>
      </p:sp>
    </p:spTree>
    <p:extLst>
      <p:ext uri="{BB962C8B-B14F-4D97-AF65-F5344CB8AC3E}">
        <p14:creationId xmlns:p14="http://schemas.microsoft.com/office/powerpoint/2010/main" val="33612836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inningInSearch_slides_r1_EP_040314">
  <a:themeElements>
    <a:clrScheme name="Bazaarvoice">
      <a:dk1>
        <a:srgbClr val="0C0C0C"/>
      </a:dk1>
      <a:lt1>
        <a:sysClr val="window" lastClr="FFFFFF"/>
      </a:lt1>
      <a:dk2>
        <a:srgbClr val="003D4C"/>
      </a:dk2>
      <a:lt2>
        <a:srgbClr val="00AB8E"/>
      </a:lt2>
      <a:accent1>
        <a:srgbClr val="99142B"/>
      </a:accent1>
      <a:accent2>
        <a:srgbClr val="994075"/>
      </a:accent2>
      <a:accent3>
        <a:srgbClr val="D93D00"/>
      </a:accent3>
      <a:accent4>
        <a:srgbClr val="C0CA55"/>
      </a:accent4>
      <a:accent5>
        <a:srgbClr val="77B2BC"/>
      </a:accent5>
      <a:accent6>
        <a:srgbClr val="CCEEE8"/>
      </a:accent6>
      <a:hlink>
        <a:srgbClr val="0000FF"/>
      </a:hlink>
      <a:folHlink>
        <a:srgbClr val="800080"/>
      </a:folHlink>
    </a:clrScheme>
    <a:fontScheme name="Custom 2">
      <a:majorFont>
        <a:latin typeface="Rockwell"/>
        <a:ea typeface="ＭＳ Ｐゴシック"/>
        <a:cs typeface=""/>
      </a:majorFont>
      <a:minorFont>
        <a:latin typeface="Verdana"/>
        <a:ea typeface="ＭＳ Ｐゴシック"/>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_text_bullets">
  <a:themeElements>
    <a:clrScheme name="Bazaarvoice">
      <a:dk1>
        <a:srgbClr val="0C0C0C"/>
      </a:dk1>
      <a:lt1>
        <a:sysClr val="window" lastClr="FFFFFF"/>
      </a:lt1>
      <a:dk2>
        <a:srgbClr val="003D4C"/>
      </a:dk2>
      <a:lt2>
        <a:srgbClr val="00AB8E"/>
      </a:lt2>
      <a:accent1>
        <a:srgbClr val="99142B"/>
      </a:accent1>
      <a:accent2>
        <a:srgbClr val="994075"/>
      </a:accent2>
      <a:accent3>
        <a:srgbClr val="D93D00"/>
      </a:accent3>
      <a:accent4>
        <a:srgbClr val="C0CA55"/>
      </a:accent4>
      <a:accent5>
        <a:srgbClr val="77B2BC"/>
      </a:accent5>
      <a:accent6>
        <a:srgbClr val="CCEEE8"/>
      </a:accent6>
      <a:hlink>
        <a:srgbClr val="0000FF"/>
      </a:hlink>
      <a:folHlink>
        <a:srgbClr val="800080"/>
      </a:folHlink>
    </a:clrScheme>
    <a:fontScheme name="Custom 2">
      <a:majorFont>
        <a:latin typeface="Rockwell"/>
        <a:ea typeface="ＭＳ Ｐゴシック"/>
        <a:cs typeface=""/>
      </a:majorFont>
      <a:minorFont>
        <a:latin typeface="Verdana"/>
        <a:ea typeface="ＭＳ Ｐゴシック"/>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inningInSearch_slides_r1_EP_040314">
  <a:themeElements>
    <a:clrScheme name="Bazaarvoice">
      <a:dk1>
        <a:srgbClr val="0C0C0C"/>
      </a:dk1>
      <a:lt1>
        <a:sysClr val="window" lastClr="FFFFFF"/>
      </a:lt1>
      <a:dk2>
        <a:srgbClr val="003D4C"/>
      </a:dk2>
      <a:lt2>
        <a:srgbClr val="00AB8E"/>
      </a:lt2>
      <a:accent1>
        <a:srgbClr val="99142B"/>
      </a:accent1>
      <a:accent2>
        <a:srgbClr val="994075"/>
      </a:accent2>
      <a:accent3>
        <a:srgbClr val="D93D00"/>
      </a:accent3>
      <a:accent4>
        <a:srgbClr val="C0CA55"/>
      </a:accent4>
      <a:accent5>
        <a:srgbClr val="77B2BC"/>
      </a:accent5>
      <a:accent6>
        <a:srgbClr val="CCEEE8"/>
      </a:accent6>
      <a:hlink>
        <a:srgbClr val="0000FF"/>
      </a:hlink>
      <a:folHlink>
        <a:srgbClr val="800080"/>
      </a:folHlink>
    </a:clrScheme>
    <a:fontScheme name="Custom 2">
      <a:majorFont>
        <a:latin typeface="Rockwell"/>
        <a:ea typeface="ＭＳ Ｐゴシック"/>
        <a:cs typeface=""/>
      </a:majorFont>
      <a:minorFont>
        <a:latin typeface="Verdana"/>
        <a:ea typeface="ＭＳ Ｐゴシック"/>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50000"/>
          </a:schemeClr>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Bazaarvoice">
    <a:dk1>
      <a:srgbClr val="0C0C0C"/>
    </a:dk1>
    <a:lt1>
      <a:sysClr val="window" lastClr="FFFFFF"/>
    </a:lt1>
    <a:dk2>
      <a:srgbClr val="003D4C"/>
    </a:dk2>
    <a:lt2>
      <a:srgbClr val="00AB8E"/>
    </a:lt2>
    <a:accent1>
      <a:srgbClr val="99142B"/>
    </a:accent1>
    <a:accent2>
      <a:srgbClr val="994075"/>
    </a:accent2>
    <a:accent3>
      <a:srgbClr val="D93D00"/>
    </a:accent3>
    <a:accent4>
      <a:srgbClr val="C0CA55"/>
    </a:accent4>
    <a:accent5>
      <a:srgbClr val="77B2BC"/>
    </a:accent5>
    <a:accent6>
      <a:srgbClr val="CCEEE8"/>
    </a:accent6>
    <a:hlink>
      <a:srgbClr val="0000FF"/>
    </a:hlink>
    <a:folHlink>
      <a:srgbClr val="800080"/>
    </a:folHlink>
  </a:clrScheme>
  <a:fontScheme name="Custom 2">
    <a:majorFont>
      <a:latin typeface="Rockwell"/>
      <a:ea typeface="ＭＳ Ｐゴシック"/>
      <a:cs typeface=""/>
    </a:majorFont>
    <a:minorFont>
      <a:latin typeface="Verdana"/>
      <a:ea typeface="ＭＳ Ｐゴシック"/>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azaarvoice">
    <a:dk1>
      <a:srgbClr val="0C0C0C"/>
    </a:dk1>
    <a:lt1>
      <a:sysClr val="window" lastClr="FFFFFF"/>
    </a:lt1>
    <a:dk2>
      <a:srgbClr val="003D4C"/>
    </a:dk2>
    <a:lt2>
      <a:srgbClr val="00AB8E"/>
    </a:lt2>
    <a:accent1>
      <a:srgbClr val="99142B"/>
    </a:accent1>
    <a:accent2>
      <a:srgbClr val="994075"/>
    </a:accent2>
    <a:accent3>
      <a:srgbClr val="D93D00"/>
    </a:accent3>
    <a:accent4>
      <a:srgbClr val="C0CA55"/>
    </a:accent4>
    <a:accent5>
      <a:srgbClr val="77B2BC"/>
    </a:accent5>
    <a:accent6>
      <a:srgbClr val="CCEEE8"/>
    </a:accent6>
    <a:hlink>
      <a:srgbClr val="0000FF"/>
    </a:hlink>
    <a:folHlink>
      <a:srgbClr val="800080"/>
    </a:folHlink>
  </a:clrScheme>
  <a:fontScheme name="Custom 2">
    <a:majorFont>
      <a:latin typeface="Rockwell"/>
      <a:ea typeface="ＭＳ Ｐゴシック"/>
      <a:cs typeface=""/>
    </a:majorFont>
    <a:minorFont>
      <a:latin typeface="Verdana"/>
      <a:ea typeface="ＭＳ Ｐゴシック"/>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WinningInSearch_slides_r1_EP_040314.potx</Template>
  <TotalTime>56700</TotalTime>
  <Words>3390</Words>
  <Application>Microsoft Macintosh PowerPoint</Application>
  <PresentationFormat>On-screen Show (16:9)</PresentationFormat>
  <Paragraphs>465</Paragraphs>
  <Slides>39</Slides>
  <Notes>22</Notes>
  <HiddenSlides>0</HiddenSlides>
  <MMClips>0</MMClips>
  <ScaleCrop>false</ScaleCrop>
  <HeadingPairs>
    <vt:vector size="4" baseType="variant">
      <vt:variant>
        <vt:lpstr>Theme</vt:lpstr>
      </vt:variant>
      <vt:variant>
        <vt:i4>3</vt:i4>
      </vt:variant>
      <vt:variant>
        <vt:lpstr>Slide Titles</vt:lpstr>
      </vt:variant>
      <vt:variant>
        <vt:i4>39</vt:i4>
      </vt:variant>
    </vt:vector>
  </HeadingPairs>
  <TitlesOfParts>
    <vt:vector size="42" baseType="lpstr">
      <vt:lpstr>WinningInSearch_slides_r1_EP_040314</vt:lpstr>
      <vt:lpstr>Default_text_bullets</vt:lpstr>
      <vt:lpstr>1_WinningInSearch_slides_r1_EP_040314</vt:lpstr>
      <vt:lpstr>Winning in Search  Harnessing Reviews to Improve Search Results Across Organic &amp; Paid  November 12th, 2014</vt:lpstr>
      <vt:lpstr>Top (3) take-aways… </vt:lpstr>
      <vt:lpstr>Topics</vt:lpstr>
      <vt:lpstr>Search is HUGELY important to our clients</vt:lpstr>
      <vt:lpstr>PowerPoint Presentation</vt:lpstr>
      <vt:lpstr>Keywords</vt:lpstr>
      <vt:lpstr>PowerPoint Presentation</vt:lpstr>
      <vt:lpstr>PowerPoint Presentation</vt:lpstr>
      <vt:lpstr>Where To Go For Help</vt:lpstr>
      <vt:lpstr>Additional Resources</vt:lpstr>
      <vt:lpstr>Top (3) take-aways… </vt:lpstr>
      <vt:lpstr>Appendix</vt:lpstr>
      <vt:lpstr>…Because Search is HUGELY important to Shoppers</vt:lpstr>
      <vt:lpstr>Reviews Send a Powerful Trust Signal Across the SERP</vt:lpstr>
      <vt:lpstr>What is the impact? </vt:lpstr>
      <vt:lpstr>Overall Impact of BV &amp; UGC on Organic Search</vt:lpstr>
      <vt:lpstr>Improving Organic Search Rankings</vt:lpstr>
      <vt:lpstr>PowerPoint Presentation</vt:lpstr>
      <vt:lpstr>Keywords – Why they matter</vt:lpstr>
      <vt:lpstr>PowerPoint Presentation</vt:lpstr>
      <vt:lpstr>Keywords – How We Do It Search engines don’t see what users see (applies to Hosted Display)</vt:lpstr>
      <vt:lpstr>PowerPoint Presentation</vt:lpstr>
      <vt:lpstr>PowerPoint Presentation</vt:lpstr>
      <vt:lpstr>Rich Snippet Stars – How We do it </vt:lpstr>
      <vt:lpstr>Google Seller Ratings</vt:lpstr>
      <vt:lpstr>Google Seller Ratings</vt:lpstr>
      <vt:lpstr>Seller Ratings in web search (Google &amp; Search Partners)</vt:lpstr>
      <vt:lpstr>Google Seller Ratings – How We Do It</vt:lpstr>
      <vt:lpstr>Google Seller Ratings – How We Do It</vt:lpstr>
      <vt:lpstr>Google Seller Ratings – Examples</vt:lpstr>
      <vt:lpstr>Google Local</vt:lpstr>
      <vt:lpstr>PowerPoint Presentation</vt:lpstr>
      <vt:lpstr>Best Buy 25% lift in search traffic + SEO, foot traffic</vt:lpstr>
      <vt:lpstr>Google Shopping</vt:lpstr>
      <vt:lpstr>Google Shopping Reviews  Directs Shopper Back to Retailer</vt:lpstr>
      <vt:lpstr>Google Product Listing Ads (PLAs)</vt:lpstr>
      <vt:lpstr>Google PLA – Display</vt:lpstr>
      <vt:lpstr>Google Product Listing Ads</vt:lpstr>
      <vt:lpstr>Seller AND Product Ratings in PLA</vt:lpstr>
    </vt:vector>
  </TitlesOfParts>
  <Manager/>
  <Company>Bazaarvoice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Winning Search</dc:title>
  <dc:subject/>
  <dc:creator>Greg Rivera</dc:creator>
  <cp:keywords/>
  <dc:description/>
  <cp:lastModifiedBy>Patrick Williams</cp:lastModifiedBy>
  <cp:revision>968</cp:revision>
  <cp:lastPrinted>2014-08-28T09:20:29Z</cp:lastPrinted>
  <dcterms:created xsi:type="dcterms:W3CDTF">2013-01-28T20:31:55Z</dcterms:created>
  <dcterms:modified xsi:type="dcterms:W3CDTF">2014-12-04T17:22:44Z</dcterms:modified>
  <cp:category/>
</cp:coreProperties>
</file>